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498266-DE35-478C-BE2C-27F9DE167DE7}" type="datetimeFigureOut">
              <a:rPr lang="sk-SK" smtClean="0"/>
              <a:pPr/>
              <a:t>8. 11. 2010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4093C-957B-412F-B905-E4D4824DF7C0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B4093C-957B-412F-B905-E4D4824DF7C0}" type="slidenum">
              <a:rPr lang="sk-SK" smtClean="0"/>
              <a:pPr/>
              <a:t>2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B70BE-64F8-4166-959D-C145510A76FF}" type="datetime1">
              <a:rPr lang="sk-SK" smtClean="0"/>
              <a:pPr/>
              <a:t>8. 11. 2010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B3C8-A9DC-4C92-8265-FF23E8E66F2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C0A78-EC03-413F-B9A0-A0B0CDCD4D66}" type="datetime1">
              <a:rPr lang="sk-SK" smtClean="0"/>
              <a:pPr/>
              <a:t>8. 11. 2010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B3C8-A9DC-4C92-8265-FF23E8E66F2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5610B-F545-4638-A51F-A2D767C8C5A7}" type="datetime1">
              <a:rPr lang="sk-SK" smtClean="0"/>
              <a:pPr/>
              <a:t>8. 11. 2010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B3C8-A9DC-4C92-8265-FF23E8E66F2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CF6FA-1D2E-4E0F-9388-C437B9B97D4E}" type="datetime1">
              <a:rPr lang="sk-SK" smtClean="0"/>
              <a:pPr/>
              <a:t>8. 11. 2010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B3C8-A9DC-4C92-8265-FF23E8E66F2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D576-E761-40FA-A984-AED5A6E71605}" type="datetime1">
              <a:rPr lang="sk-SK" smtClean="0"/>
              <a:pPr/>
              <a:t>8. 11. 2010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B3C8-A9DC-4C92-8265-FF23E8E66F2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10889-D364-49BC-9E96-2D7F310E26C6}" type="datetime1">
              <a:rPr lang="sk-SK" smtClean="0"/>
              <a:pPr/>
              <a:t>8. 11. 2010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B3C8-A9DC-4C92-8265-FF23E8E66F2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AFCDF-8532-4BE7-B8E8-C4AC202AEB17}" type="datetime1">
              <a:rPr lang="sk-SK" smtClean="0"/>
              <a:pPr/>
              <a:t>8. 11. 2010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B3C8-A9DC-4C92-8265-FF23E8E66F2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3BA88-48C8-40D5-A193-244D63178D1F}" type="datetime1">
              <a:rPr lang="sk-SK" smtClean="0"/>
              <a:pPr/>
              <a:t>8. 11. 2010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B3C8-A9DC-4C92-8265-FF23E8E66F2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F6A05-B996-4263-927A-225C78DAB2FE}" type="datetime1">
              <a:rPr lang="sk-SK" smtClean="0"/>
              <a:pPr/>
              <a:t>8. 11. 2010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B3C8-A9DC-4C92-8265-FF23E8E66F2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2D010-1902-4E9E-99EC-9CF9DF7274E8}" type="datetime1">
              <a:rPr lang="sk-SK" smtClean="0"/>
              <a:pPr/>
              <a:t>8. 11. 2010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B3C8-A9DC-4C92-8265-FF23E8E66F2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23028-E99B-4BFD-A155-0D3E35497C06}" type="datetime1">
              <a:rPr lang="sk-SK" smtClean="0"/>
              <a:pPr/>
              <a:t>8. 11. 2010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B3C8-A9DC-4C92-8265-FF23E8E66F2F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CF543-CD49-491C-914C-3001509D33B3}" type="datetime1">
              <a:rPr lang="sk-SK" smtClean="0"/>
              <a:pPr/>
              <a:t>8. 11. 2010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3B3C8-A9DC-4C92-8265-FF23E8E66F2F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59632" y="4581128"/>
            <a:ext cx="6400800" cy="1752600"/>
          </a:xfrm>
        </p:spPr>
        <p:txBody>
          <a:bodyPr/>
          <a:lstStyle/>
          <a:p>
            <a:r>
              <a:rPr lang="sk-SK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Katalóg produktov Hewlett - </a:t>
            </a:r>
            <a:r>
              <a:rPr lang="sk-SK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packart</a:t>
            </a:r>
            <a:endParaRPr lang="sk-SK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Obrázok 3" descr="hp-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404664"/>
            <a:ext cx="4760049" cy="3868166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4211960" y="5949280"/>
            <a:ext cx="4932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/>
              <a:t>                                                         Katalóg platný </a:t>
            </a:r>
          </a:p>
          <a:p>
            <a:r>
              <a:rPr lang="sk-SK" b="1" dirty="0" smtClean="0"/>
              <a:t>                                                         od 21.12. 2012</a:t>
            </a:r>
            <a:endParaRPr lang="sk-SK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hp-logo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0"/>
            <a:ext cx="914528" cy="743054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2483768" y="188640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Počítačové jednotky </a:t>
            </a:r>
            <a:endParaRPr lang="sk-SK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6" name="Picture 2" descr="C:\Users\student\Documents\3.F\hp-Compaq-6000-Pro-MT-E7500-2-93G-UMA-2GB-320GB-DVDRWLS-CR-KLV-MYS-XPP-W7Pro-3y_i11209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556792"/>
            <a:ext cx="1636449" cy="21332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BlokTextu 4"/>
          <p:cNvSpPr txBox="1"/>
          <p:nvPr/>
        </p:nvSpPr>
        <p:spPr>
          <a:xfrm>
            <a:off x="2123728" y="1124744"/>
            <a:ext cx="244827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000" dirty="0" smtClean="0"/>
              <a:t>HP P3120 MT E5500 2.0GB </a:t>
            </a:r>
            <a:r>
              <a:rPr lang="sk-SK" sz="1000" dirty="0" err="1" smtClean="0"/>
              <a:t>iPentium</a:t>
            </a:r>
            <a:r>
              <a:rPr lang="sk-SK" sz="1000" dirty="0" smtClean="0"/>
              <a:t> E5500, 320GB 7200 SATA, </a:t>
            </a:r>
            <a:r>
              <a:rPr lang="sk-SK" sz="1000" dirty="0" err="1" smtClean="0"/>
              <a:t>Multicard</a:t>
            </a:r>
            <a:r>
              <a:rPr lang="sk-SK" sz="1000" dirty="0" smtClean="0"/>
              <a:t> </a:t>
            </a:r>
            <a:r>
              <a:rPr lang="sk-SK" sz="1000" dirty="0" err="1" smtClean="0"/>
              <a:t>Rdr</a:t>
            </a:r>
            <a:r>
              <a:rPr lang="sk-SK" sz="1000" dirty="0" smtClean="0"/>
              <a:t> DVD+/-RW CR KLV+MYS XPP/W7Pro 3y</a:t>
            </a:r>
          </a:p>
          <a:p>
            <a:endParaRPr lang="sk-SK" sz="1000" dirty="0" smtClean="0"/>
          </a:p>
          <a:p>
            <a:r>
              <a:rPr lang="sk-SK" sz="1000" dirty="0" smtClean="0"/>
              <a:t>HP </a:t>
            </a:r>
            <a:r>
              <a:rPr lang="sk-SK" sz="1000" dirty="0" err="1" smtClean="0"/>
              <a:t>Pro</a:t>
            </a:r>
            <a:r>
              <a:rPr lang="sk-SK" sz="1000" dirty="0" smtClean="0"/>
              <a:t> 3120 MT</a:t>
            </a:r>
          </a:p>
          <a:p>
            <a:r>
              <a:rPr lang="sk-SK" sz="1000" dirty="0" smtClean="0"/>
              <a:t>E5500</a:t>
            </a:r>
          </a:p>
          <a:p>
            <a:r>
              <a:rPr lang="sk-SK" sz="1000" dirty="0" smtClean="0"/>
              <a:t>Win7 </a:t>
            </a:r>
            <a:r>
              <a:rPr lang="sk-SK" sz="1000" dirty="0" err="1" smtClean="0"/>
              <a:t>Pro</a:t>
            </a:r>
            <a:r>
              <a:rPr lang="sk-SK" sz="1000" dirty="0" smtClean="0"/>
              <a:t> </a:t>
            </a:r>
            <a:r>
              <a:rPr lang="sk-SK" sz="1000" dirty="0" err="1" smtClean="0"/>
              <a:t>Preloaded</a:t>
            </a:r>
            <a:r>
              <a:rPr lang="sk-SK" sz="1000" dirty="0" smtClean="0"/>
              <a:t> (XP </a:t>
            </a:r>
            <a:r>
              <a:rPr lang="sk-SK" sz="1000" dirty="0" err="1" smtClean="0"/>
              <a:t>downgrade</a:t>
            </a:r>
            <a:r>
              <a:rPr lang="sk-SK" sz="1000" dirty="0" smtClean="0"/>
              <a:t>)</a:t>
            </a:r>
          </a:p>
          <a:p>
            <a:r>
              <a:rPr lang="sk-SK" sz="1000" dirty="0" smtClean="0"/>
              <a:t>2GB DDR3 - 10600 </a:t>
            </a:r>
          </a:p>
          <a:p>
            <a:r>
              <a:rPr lang="sk-SK" sz="1000" dirty="0" smtClean="0"/>
              <a:t>320GB</a:t>
            </a:r>
          </a:p>
          <a:p>
            <a:r>
              <a:rPr lang="sk-SK" sz="1000" dirty="0" err="1" smtClean="0"/>
              <a:t>MultiCardReader</a:t>
            </a:r>
            <a:endParaRPr lang="sk-SK" sz="1000" dirty="0" smtClean="0"/>
          </a:p>
          <a:p>
            <a:r>
              <a:rPr lang="sk-SK" sz="1000" dirty="0" err="1" smtClean="0"/>
              <a:t>SuperMulti</a:t>
            </a:r>
            <a:endParaRPr lang="sk-SK" sz="1000" dirty="0" smtClean="0"/>
          </a:p>
          <a:p>
            <a:r>
              <a:rPr lang="sk-SK" sz="1000" dirty="0" err="1" smtClean="0"/>
              <a:t>Warranty</a:t>
            </a:r>
            <a:r>
              <a:rPr lang="sk-SK" sz="1000" dirty="0" smtClean="0"/>
              <a:t> 3-3-0</a:t>
            </a:r>
          </a:p>
          <a:p>
            <a:r>
              <a:rPr lang="sk-SK" sz="1000" dirty="0" smtClean="0"/>
              <a:t>HP USB </a:t>
            </a:r>
            <a:r>
              <a:rPr lang="sk-SK" sz="1000" dirty="0" err="1" smtClean="0"/>
              <a:t>mouse</a:t>
            </a:r>
            <a:endParaRPr lang="sk-SK" sz="1000" dirty="0" smtClean="0"/>
          </a:p>
          <a:p>
            <a:r>
              <a:rPr lang="sk-SK" sz="1000" dirty="0" smtClean="0"/>
              <a:t>HP </a:t>
            </a:r>
            <a:r>
              <a:rPr lang="sk-SK" sz="1000" dirty="0" err="1" smtClean="0"/>
              <a:t>kybd</a:t>
            </a:r>
            <a:endParaRPr lang="sk-SK" sz="1000" dirty="0" smtClean="0"/>
          </a:p>
          <a:p>
            <a:r>
              <a:rPr lang="sk-SK" sz="1000" dirty="0" smtClean="0"/>
              <a:t>Office </a:t>
            </a:r>
            <a:r>
              <a:rPr lang="sk-SK" sz="1000" dirty="0" err="1" smtClean="0"/>
              <a:t>Ready</a:t>
            </a:r>
            <a:endParaRPr lang="sk-SK" sz="1000" dirty="0" smtClean="0"/>
          </a:p>
          <a:p>
            <a:r>
              <a:rPr lang="sk-SK" sz="1000" dirty="0" err="1" smtClean="0"/>
              <a:t>McAfee</a:t>
            </a:r>
            <a:r>
              <a:rPr lang="sk-SK" sz="1000" dirty="0" smtClean="0"/>
              <a:t> + HP </a:t>
            </a:r>
            <a:r>
              <a:rPr lang="sk-SK" sz="1000" dirty="0" err="1" smtClean="0"/>
              <a:t>Protect</a:t>
            </a:r>
            <a:r>
              <a:rPr lang="sk-SK" sz="1000" dirty="0" smtClean="0"/>
              <a:t> </a:t>
            </a:r>
            <a:r>
              <a:rPr lang="sk-SK" sz="1000" dirty="0" err="1" smtClean="0"/>
              <a:t>Tools</a:t>
            </a:r>
            <a:endParaRPr lang="sk-SK" sz="1000" dirty="0" smtClean="0"/>
          </a:p>
          <a:p>
            <a:r>
              <a:rPr lang="sk-SK" sz="1000" dirty="0" err="1" smtClean="0"/>
              <a:t>Win</a:t>
            </a:r>
            <a:r>
              <a:rPr lang="sk-SK" sz="1000" dirty="0" smtClean="0"/>
              <a:t> 7 </a:t>
            </a:r>
            <a:r>
              <a:rPr lang="sk-SK" sz="1000" dirty="0" err="1" smtClean="0"/>
              <a:t>Pro</a:t>
            </a:r>
            <a:r>
              <a:rPr lang="sk-SK" sz="1000" dirty="0" smtClean="0"/>
              <a:t> 32+64 </a:t>
            </a:r>
            <a:r>
              <a:rPr lang="sk-SK" sz="1000" dirty="0" err="1" smtClean="0"/>
              <a:t>bits</a:t>
            </a:r>
            <a:r>
              <a:rPr lang="sk-SK" sz="1000" dirty="0" smtClean="0"/>
              <a:t> + XP </a:t>
            </a:r>
            <a:r>
              <a:rPr lang="sk-SK" sz="1000" dirty="0" err="1" smtClean="0"/>
              <a:t>Pro</a:t>
            </a:r>
            <a:endParaRPr lang="sk-SK" sz="1000" dirty="0" smtClean="0"/>
          </a:p>
          <a:p>
            <a:endParaRPr lang="sk-SK" sz="1000" dirty="0" smtClean="0"/>
          </a:p>
          <a:p>
            <a:r>
              <a:rPr lang="sk-SK" sz="1000" b="1" dirty="0" smtClean="0"/>
              <a:t>483.76  EUR</a:t>
            </a:r>
            <a:endParaRPr lang="sk-SK" sz="1000" b="1" dirty="0"/>
          </a:p>
        </p:txBody>
      </p:sp>
      <p:pic>
        <p:nvPicPr>
          <p:cNvPr id="1027" name="Picture 3" descr="C:\Users\student\Documents\3.F\HP-Elite-320-MT-i5-750-2-66G-NV260-8GB-750GB-DVDRWLS-CR-KLV-MYS-W7Pre64b-2y_i125956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509120"/>
            <a:ext cx="1293135" cy="2204864"/>
          </a:xfrm>
          <a:prstGeom prst="rect">
            <a:avLst/>
          </a:prstGeom>
          <a:noFill/>
        </p:spPr>
      </p:pic>
      <p:sp>
        <p:nvSpPr>
          <p:cNvPr id="7" name="BlokTextu 6"/>
          <p:cNvSpPr txBox="1"/>
          <p:nvPr/>
        </p:nvSpPr>
        <p:spPr>
          <a:xfrm>
            <a:off x="2123728" y="4149080"/>
            <a:ext cx="266429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000" dirty="0" smtClean="0"/>
              <a:t>Procesor Intel® </a:t>
            </a:r>
            <a:r>
              <a:rPr lang="sk-SK" sz="1000" dirty="0" err="1" smtClean="0"/>
              <a:t>Core™</a:t>
            </a:r>
            <a:r>
              <a:rPr lang="sk-SK" sz="1000" dirty="0" smtClean="0"/>
              <a:t> i3-540 (3,06 GHz, vyrovnávacia pamäť 4 MB)</a:t>
            </a:r>
          </a:p>
          <a:p>
            <a:endParaRPr lang="sk-SK" sz="1000" dirty="0" smtClean="0"/>
          </a:p>
          <a:p>
            <a:r>
              <a:rPr lang="sk-SK" sz="1000" dirty="0" smtClean="0"/>
              <a:t>Nainštalovaný operačný systém</a:t>
            </a:r>
          </a:p>
          <a:p>
            <a:r>
              <a:rPr lang="sk-SK" sz="1000" dirty="0" smtClean="0"/>
              <a:t>Originálny Windows® 7 Professional 32</a:t>
            </a:r>
          </a:p>
          <a:p>
            <a:r>
              <a:rPr lang="sk-SK" sz="1000" dirty="0" smtClean="0"/>
              <a:t>Štandardná pamäť</a:t>
            </a:r>
          </a:p>
          <a:p>
            <a:r>
              <a:rPr lang="sk-SK" sz="1000" dirty="0" smtClean="0"/>
              <a:t>4 GB 1333 MHz DDR3 SDRAM (2x2GB) DDR3 – 10600</a:t>
            </a:r>
          </a:p>
          <a:p>
            <a:r>
              <a:rPr lang="sk-SK" sz="1000" dirty="0" smtClean="0"/>
              <a:t>9 USB 2.0 1</a:t>
            </a:r>
          </a:p>
          <a:p>
            <a:r>
              <a:rPr lang="sk-SK" sz="1000" dirty="0" smtClean="0"/>
              <a:t>Rozmery a hmotnosť </a:t>
            </a:r>
          </a:p>
          <a:p>
            <a:r>
              <a:rPr lang="sk-SK" sz="1000" dirty="0" smtClean="0"/>
              <a:t>Hmotnosť výrobku</a:t>
            </a:r>
          </a:p>
          <a:p>
            <a:r>
              <a:rPr lang="sk-SK" sz="1000" dirty="0" smtClean="0"/>
              <a:t>10,2 kg</a:t>
            </a:r>
          </a:p>
          <a:p>
            <a:endParaRPr lang="sk-SK" sz="1000" dirty="0" smtClean="0"/>
          </a:p>
          <a:p>
            <a:r>
              <a:rPr lang="sk-SK" sz="1000" dirty="0" smtClean="0"/>
              <a:t>Rozmery výrobku (Š x H x V)</a:t>
            </a:r>
          </a:p>
          <a:p>
            <a:r>
              <a:rPr lang="sk-SK" sz="1000" dirty="0" smtClean="0"/>
              <a:t>18,5 x 41,6 x 38,5 cm</a:t>
            </a:r>
          </a:p>
          <a:p>
            <a:r>
              <a:rPr lang="sk-SK" sz="1000" dirty="0" smtClean="0"/>
              <a:t>	</a:t>
            </a:r>
            <a:r>
              <a:rPr lang="sk-SK" sz="1000" b="1" dirty="0" smtClean="0"/>
              <a:t>615.81  EUR</a:t>
            </a:r>
          </a:p>
          <a:p>
            <a:endParaRPr lang="sk-SK" sz="1200" dirty="0" smtClean="0"/>
          </a:p>
          <a:p>
            <a:endParaRPr lang="sk-SK" dirty="0"/>
          </a:p>
        </p:txBody>
      </p:sp>
      <p:sp>
        <p:nvSpPr>
          <p:cNvPr id="8" name="Obdĺžnik 7"/>
          <p:cNvSpPr/>
          <p:nvPr/>
        </p:nvSpPr>
        <p:spPr>
          <a:xfrm>
            <a:off x="6443192" y="980728"/>
            <a:ext cx="270080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000" dirty="0" smtClean="0"/>
              <a:t>Typ procesora</a:t>
            </a:r>
          </a:p>
          <a:p>
            <a:r>
              <a:rPr lang="sk-SK" sz="1000" dirty="0" smtClean="0"/>
              <a:t>Intel </a:t>
            </a:r>
            <a:r>
              <a:rPr lang="sk-SK" sz="1000" dirty="0" err="1" smtClean="0"/>
              <a:t>Core</a:t>
            </a:r>
            <a:r>
              <a:rPr lang="sk-SK" sz="1000" dirty="0" smtClean="0"/>
              <a:t> 2 Duo E7500 </a:t>
            </a:r>
            <a:r>
              <a:rPr lang="sk-SK" sz="1000" dirty="0" err="1" smtClean="0"/>
              <a:t>Processor</a:t>
            </a:r>
            <a:r>
              <a:rPr lang="sk-SK" sz="1000" dirty="0" smtClean="0"/>
              <a:t> (2.93-GHz, 3 MB L2 </a:t>
            </a:r>
            <a:r>
              <a:rPr lang="sk-SK" sz="1000" dirty="0" err="1" smtClean="0"/>
              <a:t>cache</a:t>
            </a:r>
            <a:r>
              <a:rPr lang="sk-SK" sz="1000" dirty="0" smtClean="0"/>
              <a:t>, 1066-MHz FSB</a:t>
            </a:r>
          </a:p>
          <a:p>
            <a:r>
              <a:rPr lang="sk-SK" sz="1000" dirty="0" smtClean="0"/>
              <a:t>Nainštalovaný operačný systém</a:t>
            </a:r>
          </a:p>
          <a:p>
            <a:r>
              <a:rPr lang="sk-SK" sz="1000" dirty="0" smtClean="0"/>
              <a:t>Windows 7 </a:t>
            </a:r>
            <a:r>
              <a:rPr lang="sk-SK" sz="1000" dirty="0" err="1" smtClean="0"/>
              <a:t>Custom</a:t>
            </a:r>
            <a:r>
              <a:rPr lang="sk-SK" sz="1000" dirty="0" smtClean="0"/>
              <a:t> </a:t>
            </a:r>
            <a:r>
              <a:rPr lang="sk-SK" sz="1000" dirty="0" err="1" smtClean="0"/>
              <a:t>Downgrade</a:t>
            </a:r>
            <a:r>
              <a:rPr lang="sk-SK" sz="1000" dirty="0" smtClean="0"/>
              <a:t> to XP </a:t>
            </a:r>
            <a:r>
              <a:rPr lang="sk-SK" sz="1000" dirty="0" err="1" smtClean="0"/>
              <a:t>Profesional</a:t>
            </a:r>
            <a:endParaRPr lang="sk-SK" sz="1000" dirty="0" smtClean="0"/>
          </a:p>
          <a:p>
            <a:r>
              <a:rPr lang="sk-SK" sz="1000" dirty="0" smtClean="0"/>
              <a:t>Štandardná pamäť</a:t>
            </a:r>
          </a:p>
          <a:p>
            <a:r>
              <a:rPr lang="sk-SK" sz="1000" dirty="0" smtClean="0"/>
              <a:t>2GB PC3-10600 </a:t>
            </a:r>
            <a:r>
              <a:rPr lang="sk-SK" sz="1000" dirty="0" err="1" smtClean="0"/>
              <a:t>Memory</a:t>
            </a:r>
            <a:r>
              <a:rPr lang="sk-SK" sz="1000" dirty="0" smtClean="0"/>
              <a:t> (2x1GB)</a:t>
            </a:r>
          </a:p>
          <a:p>
            <a:r>
              <a:rPr lang="sk-SK" sz="1000" dirty="0" smtClean="0"/>
              <a:t>Rozšírenie pamäte</a:t>
            </a:r>
          </a:p>
          <a:p>
            <a:r>
              <a:rPr lang="sk-SK" sz="1000" dirty="0" smtClean="0"/>
              <a:t>Možnosť rozšírenia na 4 GB prostredníctvom dvoch štandardných slotov pre pamäť DIMM</a:t>
            </a:r>
          </a:p>
          <a:p>
            <a:r>
              <a:rPr lang="sk-SK" sz="1000" dirty="0" smtClean="0"/>
              <a:t>Interná jednotka pevného disku</a:t>
            </a:r>
          </a:p>
          <a:p>
            <a:r>
              <a:rPr lang="sk-SK" sz="1000" dirty="0" smtClean="0"/>
              <a:t>320-GB </a:t>
            </a:r>
            <a:r>
              <a:rPr lang="sk-SK" sz="1000" dirty="0" err="1" smtClean="0"/>
              <a:t>Serial</a:t>
            </a:r>
            <a:r>
              <a:rPr lang="sk-SK" sz="1000" dirty="0" smtClean="0"/>
              <a:t> ATA 3.0-Gb/s </a:t>
            </a:r>
            <a:r>
              <a:rPr lang="sk-SK" sz="1000" dirty="0" err="1" smtClean="0"/>
              <a:t>Hard</a:t>
            </a:r>
            <a:r>
              <a:rPr lang="sk-SK" sz="1000" dirty="0" smtClean="0"/>
              <a:t> </a:t>
            </a:r>
            <a:r>
              <a:rPr lang="sk-SK" sz="1000" dirty="0" err="1" smtClean="0"/>
              <a:t>Drive</a:t>
            </a:r>
            <a:r>
              <a:rPr lang="sk-SK" sz="1000" dirty="0" smtClean="0"/>
              <a:t> (7200 </a:t>
            </a:r>
            <a:r>
              <a:rPr lang="sk-SK" sz="1000" dirty="0" err="1" smtClean="0"/>
              <a:t>rpm</a:t>
            </a:r>
            <a:r>
              <a:rPr lang="sk-SK" sz="1000" dirty="0" smtClean="0"/>
              <a:t>)</a:t>
            </a:r>
          </a:p>
          <a:p>
            <a:r>
              <a:rPr lang="sk-SK" sz="1000" dirty="0" smtClean="0"/>
              <a:t>Rozmery 377.2 x 176.5 x 430.8 mm</a:t>
            </a:r>
          </a:p>
          <a:p>
            <a:r>
              <a:rPr lang="sk-SK" sz="1000" dirty="0" smtClean="0"/>
              <a:t>Hmotnosť : (9,3 kg)</a:t>
            </a:r>
          </a:p>
          <a:p>
            <a:r>
              <a:rPr lang="sk-SK" sz="1000" dirty="0" smtClean="0"/>
              <a:t>	</a:t>
            </a:r>
            <a:r>
              <a:rPr lang="sk-SK" sz="1000" b="1" dirty="0" smtClean="0"/>
              <a:t>628.42  EUR</a:t>
            </a:r>
          </a:p>
          <a:p>
            <a:endParaRPr lang="sk-SK" sz="1200" dirty="0"/>
          </a:p>
        </p:txBody>
      </p:sp>
      <p:pic>
        <p:nvPicPr>
          <p:cNvPr id="9" name="Picture 3" descr="C:\Users\student\Documents\3.F\hp-P3120-MT-E5500-2-8G-UMA-2GB-500GB-DVDRWLS-CR-KLV-MYS-W7Pro-3y_i130616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1412776"/>
            <a:ext cx="1423129" cy="2116212"/>
          </a:xfrm>
          <a:prstGeom prst="rect">
            <a:avLst/>
          </a:prstGeom>
          <a:noFill/>
        </p:spPr>
      </p:pic>
      <p:pic>
        <p:nvPicPr>
          <p:cNvPr id="10" name="Picture 2" descr="C:\Users\student\Documents\3.F\hp-Elite-7100E-MT-i3-550-3-2G-UMA-2GB-320GB-DVDRWLS-CR-KLV-MYS-W7Pro-3y-_i130607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8" y="4293096"/>
            <a:ext cx="1590481" cy="2060848"/>
          </a:xfrm>
          <a:prstGeom prst="rect">
            <a:avLst/>
          </a:prstGeom>
          <a:noFill/>
        </p:spPr>
      </p:pic>
      <p:sp>
        <p:nvSpPr>
          <p:cNvPr id="11" name="Obdĺžnik 10"/>
          <p:cNvSpPr/>
          <p:nvPr/>
        </p:nvSpPr>
        <p:spPr>
          <a:xfrm>
            <a:off x="6156176" y="4149080"/>
            <a:ext cx="298782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000" dirty="0" smtClean="0"/>
              <a:t>Typ procesora: Intel </a:t>
            </a:r>
            <a:r>
              <a:rPr lang="sk-SK" sz="1000" dirty="0" err="1" smtClean="0"/>
              <a:t>Core</a:t>
            </a:r>
            <a:r>
              <a:rPr lang="sk-SK" sz="1000" dirty="0" smtClean="0"/>
              <a:t> i3-550 </a:t>
            </a:r>
            <a:r>
              <a:rPr lang="sk-SK" sz="1000" dirty="0" err="1" smtClean="0"/>
              <a:t>Processor</a:t>
            </a:r>
            <a:endParaRPr lang="sk-SK" sz="1000" dirty="0" smtClean="0"/>
          </a:p>
          <a:p>
            <a:endParaRPr lang="sk-SK" sz="1000" dirty="0" smtClean="0"/>
          </a:p>
          <a:p>
            <a:r>
              <a:rPr lang="sk-SK" sz="1000" dirty="0" smtClean="0"/>
              <a:t>Nainštalovaný operačný </a:t>
            </a:r>
            <a:r>
              <a:rPr lang="sk-SK" sz="1000" dirty="0" err="1" smtClean="0"/>
              <a:t>systém:Originálny</a:t>
            </a:r>
            <a:r>
              <a:rPr lang="sk-SK" sz="1000" dirty="0" smtClean="0"/>
              <a:t> Windows® 7 Professional 64</a:t>
            </a:r>
          </a:p>
          <a:p>
            <a:r>
              <a:rPr lang="sk-SK" sz="1000" dirty="0" smtClean="0"/>
              <a:t>Čipová </a:t>
            </a:r>
            <a:r>
              <a:rPr lang="sk-SK" sz="1000" dirty="0" err="1" smtClean="0"/>
              <a:t>sada</a:t>
            </a:r>
            <a:r>
              <a:rPr lang="sk-SK" sz="1000" dirty="0" smtClean="0"/>
              <a:t>: Intel® H57 Express</a:t>
            </a:r>
          </a:p>
          <a:p>
            <a:r>
              <a:rPr lang="sk-SK" sz="1000" dirty="0" smtClean="0"/>
              <a:t>Štandardná pamäť: 2 GB 1333 MHz DDR3 SDRAM</a:t>
            </a:r>
          </a:p>
          <a:p>
            <a:r>
              <a:rPr lang="sk-SK" sz="1000" dirty="0" smtClean="0"/>
              <a:t>Rozšírenie pamäte: Možnosť zvýšenia na 16 GB</a:t>
            </a:r>
          </a:p>
          <a:p>
            <a:r>
              <a:rPr lang="sk-SK" sz="1000" dirty="0" smtClean="0"/>
              <a:t>Popis pevného disku: 320 GB 7 200 </a:t>
            </a:r>
            <a:r>
              <a:rPr lang="sk-SK" sz="1000" dirty="0" err="1" smtClean="0"/>
              <a:t>ot</a:t>
            </a:r>
            <a:r>
              <a:rPr lang="sk-SK" sz="1000" dirty="0" smtClean="0"/>
              <a:t>/min SATA 3,0 </a:t>
            </a:r>
            <a:r>
              <a:rPr lang="sk-SK" sz="1000" dirty="0" err="1" smtClean="0"/>
              <a:t>Gb</a:t>
            </a:r>
            <a:r>
              <a:rPr lang="sk-SK" sz="1000" dirty="0" smtClean="0"/>
              <a:t>/s NCQ, </a:t>
            </a:r>
            <a:r>
              <a:rPr lang="sk-SK" sz="1000" dirty="0" err="1" smtClean="0"/>
              <a:t>Smart</a:t>
            </a:r>
            <a:r>
              <a:rPr lang="sk-SK" sz="1000" dirty="0" smtClean="0"/>
              <a:t> IV</a:t>
            </a:r>
          </a:p>
          <a:p>
            <a:r>
              <a:rPr lang="sk-SK" sz="1000" dirty="0" smtClean="0"/>
              <a:t>Skladovacia vlhkosť: 90 % RH (relatívna vlhkosť)</a:t>
            </a:r>
          </a:p>
          <a:p>
            <a:r>
              <a:rPr lang="sk-SK" sz="1000" dirty="0" smtClean="0"/>
              <a:t>Rozsah prevádzkovej teploty: 5 až 35 °C</a:t>
            </a:r>
          </a:p>
          <a:p>
            <a:r>
              <a:rPr lang="sk-SK" sz="1000" dirty="0" smtClean="0"/>
              <a:t>Hmotnosť výrobku: 10,2 kg</a:t>
            </a:r>
          </a:p>
          <a:p>
            <a:r>
              <a:rPr lang="sk-SK" sz="1000" dirty="0" smtClean="0"/>
              <a:t>Rozmery výrobku (Š x H x V): 18,5 x 41,6 x 38,5 cm</a:t>
            </a:r>
          </a:p>
          <a:p>
            <a:r>
              <a:rPr lang="sk-SK" sz="1000" b="1" dirty="0" smtClean="0"/>
              <a:t>559.18  EUR</a:t>
            </a:r>
          </a:p>
          <a:p>
            <a:endParaRPr lang="sk-SK" sz="1200" dirty="0" smtClean="0"/>
          </a:p>
          <a:p>
            <a:endParaRPr lang="sk-SK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hp-logo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914528" cy="743054"/>
          </a:xfrm>
          <a:prstGeom prst="rect">
            <a:avLst/>
          </a:prstGeom>
        </p:spPr>
      </p:pic>
      <p:sp>
        <p:nvSpPr>
          <p:cNvPr id="13" name="BlokTextu 12"/>
          <p:cNvSpPr txBox="1"/>
          <p:nvPr/>
        </p:nvSpPr>
        <p:spPr>
          <a:xfrm>
            <a:off x="2483768" y="188640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Monitory </a:t>
            </a:r>
            <a:endParaRPr lang="sk-SK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2" name="Picture 4" descr="C:\Users\student\Documents\3.F\hp-l2151ws-21.5-inch-diagonal-full-hd-lcd-monitor_400x4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2372172" cy="2372172"/>
          </a:xfrm>
          <a:prstGeom prst="rect">
            <a:avLst/>
          </a:prstGeom>
          <a:noFill/>
        </p:spPr>
      </p:pic>
      <p:sp>
        <p:nvSpPr>
          <p:cNvPr id="15" name="Obdĺžnik 14"/>
          <p:cNvSpPr/>
          <p:nvPr/>
        </p:nvSpPr>
        <p:spPr>
          <a:xfrm>
            <a:off x="2339752" y="1052736"/>
            <a:ext cx="331236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200" b="1" dirty="0" smtClean="0"/>
              <a:t>HP S2031a</a:t>
            </a:r>
          </a:p>
          <a:p>
            <a:r>
              <a:rPr lang="sk-SK" sz="1000" dirty="0" smtClean="0"/>
              <a:t>•	Pre vychutnanie si skvelého HD obrazu, jemných a čistých obrázkov a jednoduchú konektivitu za skvelú cenu si zvoľte monitor HP S2031a. Poskytuje ideálne spojenie funkcií, elegantného dizajnu a tiež vstavaných reproduktorov.</a:t>
            </a:r>
          </a:p>
          <a:p>
            <a:r>
              <a:rPr lang="sk-SK" sz="1000" dirty="0" smtClean="0"/>
              <a:t>•	VGA a DVI-D (s HDCP) poskytuje flexibilné možnosti pripojenia, takže ho môžete jednoducho pripojiť k HP PC, notebooku alebo </a:t>
            </a:r>
            <a:r>
              <a:rPr lang="sk-SK" sz="1000" dirty="0" err="1" smtClean="0"/>
              <a:t>netbooku</a:t>
            </a:r>
            <a:r>
              <a:rPr lang="sk-SK" sz="1000" dirty="0" smtClean="0"/>
              <a:t>.</a:t>
            </a:r>
          </a:p>
          <a:p>
            <a:r>
              <a:rPr lang="sk-SK" sz="1000" dirty="0" smtClean="0"/>
              <a:t>•	Inovatívne materiály použité v produktoch a balení umožňujú jednoduché rozoberanie a recyklovanie, čím znižujú dopad na životné prostredie.</a:t>
            </a:r>
          </a:p>
          <a:p>
            <a:r>
              <a:rPr lang="sk-SK" sz="1000" dirty="0" smtClean="0"/>
              <a:t>•	HP S2031a má dynamický kontrastný pomer 15 000:1 pre hlbšiu čiernu, svetlejšiu bielu a zreteľné farby. Navyše, 5 </a:t>
            </a:r>
            <a:r>
              <a:rPr lang="sk-SK" sz="1000" dirty="0" err="1" smtClean="0"/>
              <a:t>ms</a:t>
            </a:r>
            <a:r>
              <a:rPr lang="sk-SK" sz="1000" dirty="0" smtClean="0"/>
              <a:t> odozva zapnutia/vypnutia redukuje rozmazanie vo vašich filmoch, športe a hrách.</a:t>
            </a:r>
          </a:p>
          <a:p>
            <a:r>
              <a:rPr lang="sk-SK" sz="1000" dirty="0" smtClean="0"/>
              <a:t>	</a:t>
            </a:r>
            <a:r>
              <a:rPr lang="sk-SK" sz="1000" b="1" dirty="0" smtClean="0"/>
              <a:t>200€</a:t>
            </a:r>
            <a:endParaRPr lang="sk-SK" sz="1000" dirty="0"/>
          </a:p>
        </p:txBody>
      </p:sp>
      <p:pic>
        <p:nvPicPr>
          <p:cNvPr id="2053" name="Picture 5" descr="C:\Users\student\Documents\3.F\hp-s2031a-20-inch-diagonal-lcd-monitor_400x4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21088"/>
            <a:ext cx="2420888" cy="2420888"/>
          </a:xfrm>
          <a:prstGeom prst="rect">
            <a:avLst/>
          </a:prstGeom>
          <a:noFill/>
        </p:spPr>
      </p:pic>
      <p:sp>
        <p:nvSpPr>
          <p:cNvPr id="17" name="Obdĺžnik 16"/>
          <p:cNvSpPr/>
          <p:nvPr/>
        </p:nvSpPr>
        <p:spPr>
          <a:xfrm>
            <a:off x="2267744" y="3717032"/>
            <a:ext cx="32403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000" dirty="0" smtClean="0"/>
              <a:t>•	Cenovo dostupný </a:t>
            </a:r>
            <a:r>
              <a:rPr lang="sk-SK" sz="1200" b="1" dirty="0" smtClean="0"/>
              <a:t>HP x20LED s WLED </a:t>
            </a:r>
            <a:r>
              <a:rPr lang="sk-SK" sz="1000" dirty="0" smtClean="0"/>
              <a:t>podsvietením pomáha šetriť energiu. Poskytuje tiež zvýšený dynamický kontrastný pomer, rýchlejšie časy odozvy a </a:t>
            </a:r>
            <a:r>
              <a:rPr lang="sk-SK" sz="1000" dirty="0" err="1" smtClean="0"/>
              <a:t>ultratenký</a:t>
            </a:r>
            <a:r>
              <a:rPr lang="sk-SK" sz="1000" dirty="0" smtClean="0"/>
              <a:t> profil.</a:t>
            </a:r>
          </a:p>
          <a:p>
            <a:r>
              <a:rPr lang="sk-SK" sz="1000" dirty="0" smtClean="0"/>
              <a:t>•	WLED (biele LED) podsvietenie v monitore HP x20LED poskytuje lepšiu vizuálnu kvalitu, je priateľskejšie k životnému prostrediu a pomáha redukovať spotrebu elektriny a náklady na energiu.</a:t>
            </a:r>
          </a:p>
          <a:p>
            <a:r>
              <a:rPr lang="sk-SK" sz="1000" dirty="0" smtClean="0"/>
              <a:t>•	Pomer strán 16:9 umožňuje skvelé sledovanie vášho obľúbeného obsahu s vysokým rozlíšením na širokouhlej 50,8 cm (20") obrazovke.</a:t>
            </a:r>
          </a:p>
          <a:p>
            <a:r>
              <a:rPr lang="sk-SK" sz="1000" dirty="0" smtClean="0"/>
              <a:t>•	VGA a DVI-D (s HDCP) poskytuje flexibilné možnosti pripojenia, takže ho môžete jednoducho pripojiť k HP PC, notebooku alebo </a:t>
            </a:r>
            <a:r>
              <a:rPr lang="sk-SK" sz="1000" dirty="0" err="1" smtClean="0"/>
              <a:t>netbooku</a:t>
            </a:r>
            <a:r>
              <a:rPr lang="sk-SK" sz="1000" dirty="0" smtClean="0"/>
              <a:t>.</a:t>
            </a:r>
          </a:p>
          <a:p>
            <a:r>
              <a:rPr lang="sk-SK" sz="1000" dirty="0" smtClean="0"/>
              <a:t>•	HP x20LED má dynamický kontrastný pomer 1 000 000:1 pre hlbšiu čiernu, svetlejšiu bielu a zreteľné farby. Navyše, 5 </a:t>
            </a:r>
            <a:r>
              <a:rPr lang="sk-SK" sz="1000" dirty="0" err="1" smtClean="0"/>
              <a:t>ms</a:t>
            </a:r>
            <a:r>
              <a:rPr lang="sk-SK" sz="1000" dirty="0" smtClean="0"/>
              <a:t> odozva zapnutia/vypnutia pomáha redukovať rozmazanie v akčných filmoch, športe alebo hrách.</a:t>
            </a:r>
          </a:p>
          <a:p>
            <a:r>
              <a:rPr lang="sk-SK" sz="1000" dirty="0" smtClean="0"/>
              <a:t>	</a:t>
            </a:r>
            <a:r>
              <a:rPr lang="sk-SK" sz="1000" b="1" dirty="0" smtClean="0"/>
              <a:t>235€</a:t>
            </a:r>
          </a:p>
          <a:p>
            <a:endParaRPr lang="sk-SK" sz="1000" dirty="0"/>
          </a:p>
        </p:txBody>
      </p:sp>
      <p:pic>
        <p:nvPicPr>
          <p:cNvPr id="2054" name="Picture 6" descr="C:\Users\student\Documents\3.F\HP-x20LED-20-inch-Diagonal-LCD-Monitor_400x4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81960" y="476672"/>
            <a:ext cx="3262040" cy="3046016"/>
          </a:xfrm>
          <a:prstGeom prst="rect">
            <a:avLst/>
          </a:prstGeom>
          <a:noFill/>
        </p:spPr>
      </p:pic>
      <p:sp>
        <p:nvSpPr>
          <p:cNvPr id="19" name="Obdĺžnik 18"/>
          <p:cNvSpPr/>
          <p:nvPr/>
        </p:nvSpPr>
        <p:spPr>
          <a:xfrm>
            <a:off x="5724128" y="3284984"/>
            <a:ext cx="316835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000" dirty="0" smtClean="0"/>
              <a:t>	</a:t>
            </a:r>
            <a:r>
              <a:rPr lang="sk-SK" sz="1200" b="1" dirty="0" smtClean="0"/>
              <a:t>HP L2151ws </a:t>
            </a:r>
            <a:r>
              <a:rPr lang="sk-SK" sz="1000" dirty="0" smtClean="0"/>
              <a:t>je skvelou kombináciou výkonu a dostupnosti pre širokouhlé sledovanie. Vychutnajte si filmy, videá a surfovanie s jasným, ostrým obrazom, elegantný dizajn </a:t>
            </a:r>
            <a:r>
              <a:rPr lang="sk-SK" sz="1000" dirty="0" err="1" smtClean="0"/>
              <a:t>eco-smart</a:t>
            </a:r>
            <a:r>
              <a:rPr lang="sk-SK" sz="1000" dirty="0" smtClean="0"/>
              <a:t>, vlastnosti pre rozšírené pohodlie a navyše široký uhol sledovania.</a:t>
            </a:r>
          </a:p>
          <a:p>
            <a:r>
              <a:rPr lang="sk-SK" sz="1000" dirty="0" smtClean="0"/>
              <a:t>•	So štýlovým dizajnom </a:t>
            </a:r>
            <a:r>
              <a:rPr lang="sk-SK" sz="1000" dirty="0" err="1" smtClean="0"/>
              <a:t>Full</a:t>
            </a:r>
            <a:r>
              <a:rPr lang="sk-SK" sz="1000" dirty="0" smtClean="0"/>
              <a:t> HD LCD monitora HP 2151ws si môžete vychutnať pohodlie pri sledovaní a maximalizovať priestor na stole. Môžete surfovať, hrať sa alebo sledovať pri perfektnom uhle vďaka nastaviteľnému sklonu obrazovky.</a:t>
            </a:r>
          </a:p>
          <a:p>
            <a:r>
              <a:rPr lang="sk-SK" sz="1000" dirty="0" smtClean="0"/>
              <a:t>•	S rozlíšením 1920 x 1080 a pomerom strán 16:9 si môžete vychutnať ostrú, čistú grafiku a video. 72% rozsah farieb zaručujú živé, nasýtené základné farby, zatiaľ čo krátky čas odozvy pomáha redukovať rozmazanie vo filmoch alebo hrách.</a:t>
            </a:r>
          </a:p>
          <a:p>
            <a:r>
              <a:rPr lang="sk-SK" sz="1000" dirty="0" smtClean="0"/>
              <a:t>•	HP L2151ws je kvalifikovaný ENERGY STAR® a je navrhnutý s ohľadom na životné prostredie. Získajte minimalizovanú spotrebu energie a navyše zvukové materiály a konštrukciu vytvorené s ohľadom na životné prostredie.</a:t>
            </a:r>
          </a:p>
          <a:p>
            <a:r>
              <a:rPr lang="sk-SK" sz="1000" dirty="0" smtClean="0"/>
              <a:t>		</a:t>
            </a:r>
          </a:p>
          <a:p>
            <a:r>
              <a:rPr lang="sk-SK" sz="1000" dirty="0" smtClean="0"/>
              <a:t>	</a:t>
            </a:r>
            <a:r>
              <a:rPr lang="sk-SK" sz="1000" b="1" dirty="0" smtClean="0"/>
              <a:t>400€</a:t>
            </a:r>
            <a:endParaRPr lang="sk-SK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hp-logo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914528" cy="743054"/>
          </a:xfrm>
          <a:prstGeom prst="rect">
            <a:avLst/>
          </a:prstGeom>
        </p:spPr>
      </p:pic>
      <p:sp>
        <p:nvSpPr>
          <p:cNvPr id="6" name="BlokTextu 5"/>
          <p:cNvSpPr txBox="1"/>
          <p:nvPr/>
        </p:nvSpPr>
        <p:spPr>
          <a:xfrm>
            <a:off x="2483768" y="188640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Tlačiarne  </a:t>
            </a:r>
            <a:endParaRPr lang="sk-SK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7" name="Picture 3" descr="C:\Users\student\Documents\3.F\431104_sk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2863757" cy="1238176"/>
          </a:xfrm>
          <a:prstGeom prst="rect">
            <a:avLst/>
          </a:prstGeom>
          <a:noFill/>
        </p:spPr>
      </p:pic>
      <p:sp>
        <p:nvSpPr>
          <p:cNvPr id="9" name="BlokTextu 8"/>
          <p:cNvSpPr txBox="1"/>
          <p:nvPr/>
        </p:nvSpPr>
        <p:spPr>
          <a:xfrm>
            <a:off x="0" y="2348880"/>
            <a:ext cx="464400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b="1" dirty="0" smtClean="0"/>
              <a:t>Farebná atramentová tlačiareň. </a:t>
            </a:r>
          </a:p>
          <a:p>
            <a:r>
              <a:rPr lang="sk-SK" sz="1000" dirty="0" smtClean="0"/>
              <a:t>Tlačiareň </a:t>
            </a:r>
            <a:r>
              <a:rPr lang="sk-SK" sz="1200" b="1" dirty="0" smtClean="0"/>
              <a:t>HP </a:t>
            </a:r>
            <a:r>
              <a:rPr lang="sk-SK" sz="1200" b="1" dirty="0" err="1" smtClean="0"/>
              <a:t>Officejet</a:t>
            </a:r>
            <a:r>
              <a:rPr lang="sk-SK" sz="1200" b="1" dirty="0" smtClean="0"/>
              <a:t> 7000 </a:t>
            </a:r>
            <a:r>
              <a:rPr lang="sk-SK" sz="1000" dirty="0" smtClean="0"/>
              <a:t>je určená pre malé podniky, ktoré vyžadujú všestrannú </a:t>
            </a:r>
            <a:r>
              <a:rPr lang="sk-SK" sz="1000" dirty="0" err="1" smtClean="0"/>
              <a:t>širokoformátovú</a:t>
            </a:r>
            <a:r>
              <a:rPr lang="sk-SK" sz="1000" dirty="0" smtClean="0"/>
              <a:t> sieťovú tlačiareň na farebnú i čiernobielu tlač v profesionálnej kvalite pri nízkych nákladoch na stranu </a:t>
            </a:r>
          </a:p>
          <a:p>
            <a:r>
              <a:rPr lang="sk-SK" sz="1000" dirty="0" smtClean="0"/>
              <a:t>Funkcia tlač; formát A3+ </a:t>
            </a:r>
          </a:p>
          <a:p>
            <a:r>
              <a:rPr lang="sk-SK" sz="1000" dirty="0" smtClean="0"/>
              <a:t>Štandardne: obojstranná tlač (</a:t>
            </a:r>
            <a:r>
              <a:rPr lang="sk-SK" sz="1000" dirty="0" err="1" smtClean="0"/>
              <a:t>duplex</a:t>
            </a:r>
            <a:r>
              <a:rPr lang="sk-SK" sz="1000" dirty="0" smtClean="0"/>
              <a:t>): nie </a:t>
            </a:r>
          </a:p>
          <a:p>
            <a:r>
              <a:rPr lang="sk-SK" sz="1000" dirty="0" smtClean="0"/>
              <a:t>Rýchlosť tlače (A4) 33 str./min. čiernobielo, 32 str./min. farebne; rozlíšenie 4800 x 1200 dpi </a:t>
            </a:r>
          </a:p>
          <a:p>
            <a:r>
              <a:rPr lang="sk-SK" sz="1000" dirty="0" smtClean="0"/>
              <a:t>Štandardná zásoba papiera 150 listov; gramáž papiera 60 až 200 g/m2 </a:t>
            </a:r>
          </a:p>
          <a:p>
            <a:r>
              <a:rPr lang="sk-SK" sz="1000" dirty="0" smtClean="0"/>
              <a:t>Pamäť 32 MB; rozhranie: USB 2.0, 10/100Base-T </a:t>
            </a:r>
            <a:r>
              <a:rPr lang="sk-SK" sz="1000" dirty="0" err="1" smtClean="0"/>
              <a:t>Ethernet</a:t>
            </a:r>
            <a:r>
              <a:rPr lang="sk-SK" sz="1000" dirty="0" smtClean="0"/>
              <a:t> </a:t>
            </a:r>
          </a:p>
          <a:p>
            <a:r>
              <a:rPr lang="sk-SK" sz="1000" dirty="0" smtClean="0"/>
              <a:t>Jazyk tlačiarne (PDL): HP PCL 3 GUI </a:t>
            </a:r>
          </a:p>
          <a:p>
            <a:r>
              <a:rPr lang="sk-SK" sz="1000" dirty="0" smtClean="0"/>
              <a:t>Operačný systém Microsoft® Windows® 2000 (SP4), XP </a:t>
            </a:r>
            <a:r>
              <a:rPr lang="sk-SK" sz="1000" dirty="0" err="1" smtClean="0"/>
              <a:t>Home</a:t>
            </a:r>
            <a:r>
              <a:rPr lang="sk-SK" sz="1000" dirty="0" smtClean="0"/>
              <a:t>, XP (32bitová verzia) (SP1); Windows Vista® (32bitová i 64bitová verzia); Systémy Mac OS X v10.4, v10.5. </a:t>
            </a:r>
          </a:p>
          <a:p>
            <a:r>
              <a:rPr lang="sk-SK" sz="1000" dirty="0" smtClean="0"/>
              <a:t>Odporúčaný pracovný cyklus 7 000 strán mesačne </a:t>
            </a:r>
          </a:p>
          <a:p>
            <a:r>
              <a:rPr lang="sk-SK" sz="1000" dirty="0" smtClean="0"/>
              <a:t>Rozmery: 57,4 x 18,1 x 40,2 cm (š x v x h) </a:t>
            </a:r>
          </a:p>
          <a:p>
            <a:r>
              <a:rPr lang="sk-SK" sz="1000" dirty="0" smtClean="0"/>
              <a:t>Hmotnosť: 7 kg</a:t>
            </a:r>
          </a:p>
          <a:p>
            <a:r>
              <a:rPr lang="sk-SK" sz="1000" b="1" dirty="0" smtClean="0"/>
              <a:t>                                                    229,12 €</a:t>
            </a:r>
            <a:endParaRPr lang="sk-SK" sz="1000" b="1" dirty="0"/>
          </a:p>
        </p:txBody>
      </p:sp>
      <p:pic>
        <p:nvPicPr>
          <p:cNvPr id="1028" name="Picture 4" descr="C:\Users\student\Documents\3.F\427713_sk_x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764704"/>
            <a:ext cx="2737322" cy="1592624"/>
          </a:xfrm>
          <a:prstGeom prst="rect">
            <a:avLst/>
          </a:prstGeom>
          <a:noFill/>
        </p:spPr>
      </p:pic>
      <p:sp>
        <p:nvSpPr>
          <p:cNvPr id="11" name="BlokTextu 10"/>
          <p:cNvSpPr txBox="1"/>
          <p:nvPr/>
        </p:nvSpPr>
        <p:spPr>
          <a:xfrm>
            <a:off x="4716016" y="2420888"/>
            <a:ext cx="44279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b="1" dirty="0" smtClean="0"/>
              <a:t>Tlačiareň atramentová multifunkčná HP </a:t>
            </a:r>
            <a:r>
              <a:rPr lang="sk-SK" sz="1200" b="1" dirty="0" err="1" smtClean="0"/>
              <a:t>All-in-One</a:t>
            </a:r>
            <a:r>
              <a:rPr lang="sk-SK" sz="1200" b="1" dirty="0" smtClean="0"/>
              <a:t> </a:t>
            </a:r>
            <a:r>
              <a:rPr lang="sk-SK" sz="1200" b="1" dirty="0" err="1" smtClean="0"/>
              <a:t>fotosmart</a:t>
            </a:r>
            <a:r>
              <a:rPr lang="sk-SK" sz="1200" b="1" dirty="0" smtClean="0"/>
              <a:t> plus </a:t>
            </a:r>
            <a:r>
              <a:rPr lang="sk-SK" sz="1000" dirty="0" smtClean="0"/>
              <a:t>Univerzálne riešenie pre každého. </a:t>
            </a:r>
          </a:p>
          <a:p>
            <a:r>
              <a:rPr lang="sk-SK" sz="1000" dirty="0" smtClean="0"/>
              <a:t>Funkcia kopírovanie, tlač, skenovanie </a:t>
            </a:r>
          </a:p>
          <a:p>
            <a:r>
              <a:rPr lang="sk-SK" sz="1000" dirty="0" smtClean="0"/>
              <a:t>Formát A4 </a:t>
            </a:r>
          </a:p>
          <a:p>
            <a:r>
              <a:rPr lang="sk-SK" sz="1000" dirty="0" smtClean="0"/>
              <a:t>Podávač originálov </a:t>
            </a:r>
          </a:p>
          <a:p>
            <a:r>
              <a:rPr lang="sk-SK" sz="1000" dirty="0" err="1" smtClean="0"/>
              <a:t>Duplex</a:t>
            </a:r>
            <a:r>
              <a:rPr lang="sk-SK" sz="1000" dirty="0" smtClean="0"/>
              <a:t>: nie </a:t>
            </a:r>
          </a:p>
          <a:p>
            <a:r>
              <a:rPr lang="sk-SK" sz="1000" b="1" dirty="0" smtClean="0"/>
              <a:t>Rýchlosť tlače: 30 str./min. čiernobielo, 28 str./min. farebne </a:t>
            </a:r>
          </a:p>
          <a:p>
            <a:r>
              <a:rPr lang="sk-SK" sz="1000" dirty="0" smtClean="0"/>
              <a:t>Rozlíšenie: 600 x 600 dpi </a:t>
            </a:r>
          </a:p>
          <a:p>
            <a:r>
              <a:rPr lang="sk-SK" sz="1000" dirty="0" smtClean="0"/>
              <a:t>Štandardná zásoba papiera: 125 listov, zásobník na fotografický papier na 20 listov </a:t>
            </a:r>
          </a:p>
          <a:p>
            <a:r>
              <a:rPr lang="sk-SK" sz="1000" dirty="0" smtClean="0"/>
              <a:t>Gramáž papiera: 60 až 280 g/m2 </a:t>
            </a:r>
          </a:p>
          <a:p>
            <a:r>
              <a:rPr lang="sk-SK" sz="1000" dirty="0" smtClean="0"/>
              <a:t>Pamäť: 64 MB </a:t>
            </a:r>
          </a:p>
          <a:p>
            <a:r>
              <a:rPr lang="sk-SK" sz="1000" dirty="0" smtClean="0"/>
              <a:t>Pripojenie (rozhranie): USB 2.0, </a:t>
            </a:r>
            <a:r>
              <a:rPr lang="sk-SK" sz="1000" dirty="0" err="1" smtClean="0"/>
              <a:t>Ethernet</a:t>
            </a:r>
            <a:r>
              <a:rPr lang="sk-SK" sz="1000" dirty="0" smtClean="0"/>
              <a:t>, </a:t>
            </a:r>
            <a:r>
              <a:rPr lang="sk-SK" sz="1000" dirty="0" err="1" smtClean="0"/>
              <a:t>WiFi</a:t>
            </a:r>
            <a:r>
              <a:rPr lang="sk-SK" sz="1000" dirty="0" smtClean="0"/>
              <a:t> bezdrôtové rozhranie 802.11b/g </a:t>
            </a:r>
          </a:p>
          <a:p>
            <a:r>
              <a:rPr lang="sk-SK" sz="1000" dirty="0" smtClean="0"/>
              <a:t>Štandardný jazyk tlačiarne: HP PCL 3 GUI </a:t>
            </a:r>
          </a:p>
          <a:p>
            <a:r>
              <a:rPr lang="sk-SK" sz="1000" dirty="0" smtClean="0"/>
              <a:t>Operačný systém: 32/64bitový systém Windows Vista®; 32bitový systém Microsoft® Windows® XP (SP1 alebo novší/32bitový); Mac OS X v10.4, v10.5 </a:t>
            </a:r>
          </a:p>
          <a:p>
            <a:r>
              <a:rPr lang="sk-SK" sz="1000" dirty="0" smtClean="0"/>
              <a:t>Odporúčaný pracovný cyklus: až 2 500 strán mesačne </a:t>
            </a:r>
          </a:p>
          <a:p>
            <a:r>
              <a:rPr lang="sk-SK" sz="1000" dirty="0" smtClean="0"/>
              <a:t>Rozmery: 45,2 x 20,6 x 40,7 cm </a:t>
            </a:r>
          </a:p>
          <a:p>
            <a:r>
              <a:rPr lang="sk-SK" sz="1000" dirty="0" smtClean="0"/>
              <a:t>Hmotnosť: 7,2 kg</a:t>
            </a:r>
          </a:p>
          <a:p>
            <a:r>
              <a:rPr lang="sk-SK" sz="1000" dirty="0" smtClean="0"/>
              <a:t>                                                                                   </a:t>
            </a:r>
            <a:r>
              <a:rPr lang="sk-SK" sz="1000" b="1" dirty="0" smtClean="0"/>
              <a:t> 92,20 €</a:t>
            </a:r>
            <a:endParaRPr lang="sk-SK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hp-logo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914528" cy="743054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2483768" y="188640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Tlačiarne  </a:t>
            </a:r>
            <a:endParaRPr lang="sk-SK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0" name="Picture 2" descr="C:\Users\student\Documents\3.F\427798_sk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980728"/>
            <a:ext cx="1998382" cy="1553716"/>
          </a:xfrm>
          <a:prstGeom prst="rect">
            <a:avLst/>
          </a:prstGeom>
          <a:noFill/>
        </p:spPr>
      </p:pic>
      <p:sp>
        <p:nvSpPr>
          <p:cNvPr id="7" name="BlokTextu 6"/>
          <p:cNvSpPr txBox="1"/>
          <p:nvPr/>
        </p:nvSpPr>
        <p:spPr>
          <a:xfrm>
            <a:off x="683568" y="2708920"/>
            <a:ext cx="316835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b="1" dirty="0" smtClean="0"/>
              <a:t>Tlačiareň laserová HP </a:t>
            </a:r>
            <a:r>
              <a:rPr lang="sk-SK" sz="1200" b="1" dirty="0" err="1" smtClean="0"/>
              <a:t>LaserJet</a:t>
            </a:r>
            <a:r>
              <a:rPr lang="sk-SK" sz="1200" b="1" dirty="0" smtClean="0"/>
              <a:t> P1606dn Laser Printer</a:t>
            </a:r>
          </a:p>
          <a:p>
            <a:r>
              <a:rPr lang="sk-SK" sz="1000" dirty="0" smtClean="0"/>
              <a:t>Funkcia tlač </a:t>
            </a:r>
          </a:p>
          <a:p>
            <a:r>
              <a:rPr lang="sk-SK" sz="1000" dirty="0" smtClean="0"/>
              <a:t>Formát A4 </a:t>
            </a:r>
          </a:p>
          <a:p>
            <a:r>
              <a:rPr lang="sk-SK" sz="1000" dirty="0" smtClean="0"/>
              <a:t>Podávač originálov </a:t>
            </a:r>
          </a:p>
          <a:p>
            <a:r>
              <a:rPr lang="sk-SK" sz="1000" dirty="0" err="1" smtClean="0"/>
              <a:t>Duplex</a:t>
            </a:r>
            <a:r>
              <a:rPr lang="sk-SK" sz="1000" dirty="0" smtClean="0"/>
              <a:t>: áno </a:t>
            </a:r>
          </a:p>
          <a:p>
            <a:r>
              <a:rPr lang="sk-SK" sz="1000" dirty="0" smtClean="0"/>
              <a:t>Rýchlosť tlače: 25 str./min. </a:t>
            </a:r>
          </a:p>
          <a:p>
            <a:r>
              <a:rPr lang="sk-SK" sz="1000" dirty="0" smtClean="0"/>
              <a:t>Rozlíšenie: 1200 x 1200 dpi </a:t>
            </a:r>
          </a:p>
          <a:p>
            <a:r>
              <a:rPr lang="sk-SK" sz="1000" dirty="0" smtClean="0"/>
              <a:t>Štandardná zásoba papiera: 250 listov, prioritný podávač na 10 listov </a:t>
            </a:r>
          </a:p>
          <a:p>
            <a:r>
              <a:rPr lang="sk-SK" sz="1000" dirty="0" smtClean="0"/>
              <a:t>Gramáž papiera: 60 až 163 g/m2 </a:t>
            </a:r>
          </a:p>
          <a:p>
            <a:r>
              <a:rPr lang="sk-SK" sz="1000" dirty="0" smtClean="0"/>
              <a:t>Pamäť: 32 MB </a:t>
            </a:r>
          </a:p>
          <a:p>
            <a:r>
              <a:rPr lang="sk-SK" sz="1000" dirty="0" smtClean="0"/>
              <a:t>Pripojenie (rozhranie): USB 2.0 </a:t>
            </a:r>
            <a:r>
              <a:rPr lang="sk-SK" sz="1000" dirty="0" err="1" smtClean="0"/>
              <a:t>Hi-Speed</a:t>
            </a:r>
            <a:r>
              <a:rPr lang="sk-SK" sz="1000" dirty="0" smtClean="0"/>
              <a:t>, sieťové pripojenie </a:t>
            </a:r>
            <a:r>
              <a:rPr lang="sk-SK" sz="1000" dirty="0" err="1" smtClean="0"/>
              <a:t>Ethernet</a:t>
            </a:r>
            <a:r>
              <a:rPr lang="sk-SK" sz="1000" dirty="0" smtClean="0"/>
              <a:t> 10/100/Base </a:t>
            </a:r>
          </a:p>
          <a:p>
            <a:r>
              <a:rPr lang="sk-SK" sz="1000" dirty="0" smtClean="0"/>
              <a:t>Štandardný jazyk tlačiarne: hostiteľská tlač, HP PCL 5e </a:t>
            </a:r>
          </a:p>
          <a:p>
            <a:r>
              <a:rPr lang="sk-SK" sz="1000" dirty="0" smtClean="0"/>
              <a:t>Operačný systém: Microsoft® Windows® 2000, XP </a:t>
            </a:r>
            <a:r>
              <a:rPr lang="sk-SK" sz="1000" dirty="0" err="1" smtClean="0"/>
              <a:t>Home</a:t>
            </a:r>
            <a:r>
              <a:rPr lang="sk-SK" sz="1000" dirty="0" smtClean="0"/>
              <a:t>, XP Professional, Server 2003, XP </a:t>
            </a:r>
            <a:r>
              <a:rPr lang="sk-SK" sz="1000" dirty="0" err="1" smtClean="0"/>
              <a:t>Media</a:t>
            </a:r>
            <a:r>
              <a:rPr lang="sk-SK" sz="1000" dirty="0" smtClean="0"/>
              <a:t> Center, XP Professional x64; Windows Vista®; Windows® 7 (iba HP UPD); Mac OS X v10.3, v10.4 alebo vyšší; Linux </a:t>
            </a:r>
          </a:p>
          <a:p>
            <a:r>
              <a:rPr lang="sk-SK" sz="1000" dirty="0" smtClean="0"/>
              <a:t>Odporúčaný pracovný cyklus: až 8 000 strán mesačne </a:t>
            </a:r>
          </a:p>
          <a:p>
            <a:r>
              <a:rPr lang="sk-SK" sz="1000" dirty="0" smtClean="0"/>
              <a:t>Rozmery: 38,7 x 24,6 x 28,4 cm </a:t>
            </a:r>
          </a:p>
          <a:p>
            <a:r>
              <a:rPr lang="sk-SK" sz="1000" dirty="0" smtClean="0"/>
              <a:t>Hmotnosť: 7,0 kg</a:t>
            </a:r>
          </a:p>
          <a:p>
            <a:r>
              <a:rPr lang="sk-SK" sz="1000" dirty="0" smtClean="0"/>
              <a:t>                                             </a:t>
            </a:r>
            <a:r>
              <a:rPr lang="sk-SK" sz="1000" b="1" dirty="0" smtClean="0"/>
              <a:t> 190,82 €</a:t>
            </a:r>
          </a:p>
          <a:p>
            <a:endParaRPr lang="sk-SK" sz="1000" dirty="0"/>
          </a:p>
        </p:txBody>
      </p:sp>
      <p:sp>
        <p:nvSpPr>
          <p:cNvPr id="8" name="BlokTextu 7"/>
          <p:cNvSpPr txBox="1"/>
          <p:nvPr/>
        </p:nvSpPr>
        <p:spPr>
          <a:xfrm>
            <a:off x="4932040" y="2780928"/>
            <a:ext cx="38884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b="1" dirty="0" smtClean="0"/>
              <a:t>Tlačiareň laserová HP </a:t>
            </a:r>
            <a:r>
              <a:rPr lang="sk-SK" sz="1200" b="1" dirty="0" err="1" smtClean="0"/>
              <a:t>LaserJet</a:t>
            </a:r>
            <a:r>
              <a:rPr lang="sk-SK" sz="1200" b="1" dirty="0" smtClean="0"/>
              <a:t> P1102W Laser Printer</a:t>
            </a:r>
          </a:p>
          <a:p>
            <a:r>
              <a:rPr lang="sk-SK" sz="1200" b="1" dirty="0" smtClean="0"/>
              <a:t>Kód produktu QQ1-427800</a:t>
            </a:r>
          </a:p>
          <a:p>
            <a:r>
              <a:rPr lang="sk-SK" sz="1000" dirty="0" smtClean="0"/>
              <a:t>Monochromatická tlačiareň na jednoduchú tlač. </a:t>
            </a:r>
          </a:p>
          <a:p>
            <a:r>
              <a:rPr lang="sk-SK" sz="1000" dirty="0" smtClean="0"/>
              <a:t>Funkcia tlač </a:t>
            </a:r>
          </a:p>
          <a:p>
            <a:r>
              <a:rPr lang="sk-SK" sz="1000" dirty="0" smtClean="0"/>
              <a:t>Formát A4 </a:t>
            </a:r>
          </a:p>
          <a:p>
            <a:r>
              <a:rPr lang="sk-SK" sz="1000" dirty="0" smtClean="0"/>
              <a:t>Podávač originálov </a:t>
            </a:r>
          </a:p>
          <a:p>
            <a:r>
              <a:rPr lang="sk-SK" sz="1000" dirty="0" err="1" smtClean="0"/>
              <a:t>Duplex</a:t>
            </a:r>
            <a:r>
              <a:rPr lang="sk-SK" sz="1000" dirty="0" smtClean="0"/>
              <a:t>: nie </a:t>
            </a:r>
          </a:p>
          <a:p>
            <a:r>
              <a:rPr lang="sk-SK" sz="1000" dirty="0" smtClean="0"/>
              <a:t>Rýchlosť tlače: 18 str./min. </a:t>
            </a:r>
          </a:p>
          <a:p>
            <a:r>
              <a:rPr lang="sk-SK" sz="1000" dirty="0" smtClean="0"/>
              <a:t>Rozlíšenie: 600 x 600 dpi </a:t>
            </a:r>
          </a:p>
          <a:p>
            <a:r>
              <a:rPr lang="sk-SK" sz="1000" dirty="0" smtClean="0"/>
              <a:t>Štandardná zásoba papiera: 150 listov, prioritný podávač na 10 listov </a:t>
            </a:r>
          </a:p>
          <a:p>
            <a:r>
              <a:rPr lang="sk-SK" sz="1000" dirty="0" smtClean="0"/>
              <a:t>Gramáž papiera: 60 až 163 g/m2 </a:t>
            </a:r>
          </a:p>
          <a:p>
            <a:r>
              <a:rPr lang="sk-SK" sz="1000" dirty="0" smtClean="0"/>
              <a:t>Pamäť: 8 MB </a:t>
            </a:r>
          </a:p>
          <a:p>
            <a:r>
              <a:rPr lang="sk-SK" sz="1000" dirty="0" smtClean="0"/>
              <a:t>Pripojenie (rozhranie): USB 2.0 </a:t>
            </a:r>
            <a:r>
              <a:rPr lang="sk-SK" sz="1000" dirty="0" err="1" smtClean="0"/>
              <a:t>Hi-Speed</a:t>
            </a:r>
            <a:r>
              <a:rPr lang="sk-SK" sz="1000" dirty="0" smtClean="0"/>
              <a:t>; </a:t>
            </a:r>
            <a:r>
              <a:rPr lang="sk-SK" sz="1000" dirty="0" err="1" smtClean="0"/>
              <a:t>WiFi</a:t>
            </a:r>
            <a:r>
              <a:rPr lang="sk-SK" sz="1000" dirty="0" smtClean="0"/>
              <a:t> 802.11 b/g </a:t>
            </a:r>
          </a:p>
          <a:p>
            <a:r>
              <a:rPr lang="sk-SK" sz="1000" dirty="0" smtClean="0"/>
              <a:t>Štandardný jazyk tlačiarne: hostiteľská tlač </a:t>
            </a:r>
          </a:p>
          <a:p>
            <a:r>
              <a:rPr lang="sk-SK" sz="1000" dirty="0" smtClean="0"/>
              <a:t>Operačný systém: Microsoft® Windows® 2000, XP </a:t>
            </a:r>
            <a:r>
              <a:rPr lang="sk-SK" sz="1000" dirty="0" err="1" smtClean="0"/>
              <a:t>Home</a:t>
            </a:r>
            <a:r>
              <a:rPr lang="sk-SK" sz="1000" dirty="0" smtClean="0"/>
              <a:t>, XP Professional, Server 2003, XP </a:t>
            </a:r>
            <a:r>
              <a:rPr lang="sk-SK" sz="1000" dirty="0" err="1" smtClean="0"/>
              <a:t>Media</a:t>
            </a:r>
            <a:r>
              <a:rPr lang="sk-SK" sz="1000" dirty="0" smtClean="0"/>
              <a:t> Center, XP Professional x64; Windows Vista®; Windows® 7 (iba HP UPD); Mac OS X v10.3, v10.4 alebo vyšší; Linux </a:t>
            </a:r>
          </a:p>
          <a:p>
            <a:r>
              <a:rPr lang="sk-SK" sz="1000" dirty="0" smtClean="0"/>
              <a:t>Odporúčaný pracovný cyklus: 1 500 strán mesačne </a:t>
            </a:r>
          </a:p>
          <a:p>
            <a:r>
              <a:rPr lang="sk-SK" sz="1000" dirty="0" smtClean="0"/>
              <a:t>Rozmery: 34,9 x 19,6 x 23,8 cm </a:t>
            </a:r>
          </a:p>
          <a:p>
            <a:r>
              <a:rPr lang="sk-SK" sz="1000" dirty="0" smtClean="0"/>
              <a:t>Hmotnosť: 5,3 kg</a:t>
            </a:r>
          </a:p>
          <a:p>
            <a:r>
              <a:rPr lang="sk-SK" sz="1000" dirty="0" smtClean="0"/>
              <a:t>                                                           </a:t>
            </a:r>
            <a:r>
              <a:rPr lang="sk-SK" sz="1000" b="1" dirty="0" smtClean="0"/>
              <a:t>108,38 €</a:t>
            </a:r>
          </a:p>
          <a:p>
            <a:endParaRPr lang="sk-SK" sz="1000" dirty="0"/>
          </a:p>
        </p:txBody>
      </p:sp>
      <p:pic>
        <p:nvPicPr>
          <p:cNvPr id="2051" name="Picture 3" descr="C:\Users\student\Documents\3.F\427800_sk_l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76672"/>
            <a:ext cx="2381250" cy="238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hp-logo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914528" cy="743054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2483768" y="188640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Príslušenstvo  </a:t>
            </a:r>
            <a:endParaRPr lang="sk-SK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7" name="Picture 3" descr="C:\Users\student\Documents\3.F\41234526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420888"/>
            <a:ext cx="1488924" cy="2318122"/>
          </a:xfrm>
          <a:prstGeom prst="rect">
            <a:avLst/>
          </a:prstGeom>
          <a:noFill/>
        </p:spPr>
      </p:pic>
      <p:sp>
        <p:nvSpPr>
          <p:cNvPr id="6" name="BlokTextu 5"/>
          <p:cNvSpPr txBox="1"/>
          <p:nvPr/>
        </p:nvSpPr>
        <p:spPr>
          <a:xfrm>
            <a:off x="1763688" y="1124744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HP Wireless Comfort Mobile Mouse Special Edition, Lily</a:t>
            </a:r>
            <a:endParaRPr lang="sk-SK" sz="1200" b="1" dirty="0"/>
          </a:p>
        </p:txBody>
      </p:sp>
      <p:sp>
        <p:nvSpPr>
          <p:cNvPr id="7" name="Obdĺžnik 6"/>
          <p:cNvSpPr/>
          <p:nvPr/>
        </p:nvSpPr>
        <p:spPr>
          <a:xfrm>
            <a:off x="1619672" y="1700808"/>
            <a:ext cx="35283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000" dirty="0" smtClean="0"/>
              <a:t>Parametre a špecifikácie:</a:t>
            </a:r>
          </a:p>
          <a:p>
            <a:endParaRPr lang="sk-SK" sz="1000" dirty="0" smtClean="0"/>
          </a:p>
          <a:p>
            <a:r>
              <a:rPr lang="sk-SK" sz="1000" dirty="0" smtClean="0"/>
              <a:t>Bezdrôtová myš v atraktívnom farebnom prevedení vodné </a:t>
            </a:r>
            <a:r>
              <a:rPr lang="sk-SK" sz="1000" dirty="0" err="1" smtClean="0"/>
              <a:t>ľalie.Lesklá</a:t>
            </a:r>
            <a:r>
              <a:rPr lang="sk-SK" sz="1000" dirty="0" smtClean="0"/>
              <a:t> modrá povrchová úprava s ázijským kvetinovým motívom a špeciálne tvarovanými okraji jej dáva charakteristický </a:t>
            </a:r>
            <a:r>
              <a:rPr lang="sk-SK" sz="1000" dirty="0" err="1" smtClean="0"/>
              <a:t>štýl.Myš</a:t>
            </a:r>
            <a:r>
              <a:rPr lang="sk-SK" sz="1000" dirty="0" smtClean="0"/>
              <a:t> má symetrickú konštrukciu a umožňuje pohodlné používanie pre ľavákov i </a:t>
            </a:r>
            <a:r>
              <a:rPr lang="sk-SK" sz="1000" dirty="0" err="1" smtClean="0"/>
              <a:t>pravákov.Gumou</a:t>
            </a:r>
            <a:r>
              <a:rPr lang="sk-SK" sz="1000" dirty="0" smtClean="0"/>
              <a:t> pokrytej strany vylepšujú ovládanie a gumové posunovacie koliesko zdokonaľuje </a:t>
            </a:r>
            <a:r>
              <a:rPr lang="sk-SK" sz="1000" dirty="0" err="1" smtClean="0"/>
              <a:t>uchopenie.Výborný</a:t>
            </a:r>
            <a:r>
              <a:rPr lang="sk-SK" sz="1000" dirty="0" smtClean="0"/>
              <a:t> sklz zabezpečujú teflónové nožičky</a:t>
            </a:r>
            <a:r>
              <a:rPr lang="sk-SK" sz="1000" dirty="0" smtClean="0"/>
              <a:t>.</a:t>
            </a:r>
            <a:endParaRPr lang="sk-SK" sz="1000" dirty="0" smtClean="0"/>
          </a:p>
          <a:p>
            <a:r>
              <a:rPr lang="sk-SK" sz="1000" dirty="0" smtClean="0"/>
              <a:t>Senzor</a:t>
            </a:r>
            <a:r>
              <a:rPr lang="sk-SK" sz="1000" dirty="0" smtClean="0"/>
              <a:t>:</a:t>
            </a:r>
          </a:p>
          <a:p>
            <a:r>
              <a:rPr lang="sk-SK" sz="1000" dirty="0" err="1" smtClean="0"/>
              <a:t>Typ:optický</a:t>
            </a:r>
            <a:r>
              <a:rPr lang="sk-SK" sz="1000" dirty="0" smtClean="0"/>
              <a:t> </a:t>
            </a:r>
            <a:endParaRPr lang="sk-SK" sz="1000" dirty="0" smtClean="0"/>
          </a:p>
          <a:p>
            <a:r>
              <a:rPr lang="sk-SK" sz="1000" dirty="0" smtClean="0"/>
              <a:t>Rozlíšenie:1000 </a:t>
            </a:r>
            <a:r>
              <a:rPr lang="sk-SK" sz="1000" dirty="0" smtClean="0"/>
              <a:t>dpi </a:t>
            </a:r>
          </a:p>
          <a:p>
            <a:r>
              <a:rPr lang="sk-SK" sz="1000" dirty="0" smtClean="0"/>
              <a:t>Počet </a:t>
            </a:r>
            <a:r>
              <a:rPr lang="sk-SK" sz="1000" dirty="0" smtClean="0"/>
              <a:t>tlačidiel:</a:t>
            </a:r>
          </a:p>
          <a:p>
            <a:r>
              <a:rPr lang="sk-SK" sz="1000" dirty="0" smtClean="0"/>
              <a:t>4 </a:t>
            </a:r>
            <a:r>
              <a:rPr lang="sk-SK" sz="1000" dirty="0" smtClean="0"/>
              <a:t>+ </a:t>
            </a:r>
            <a:r>
              <a:rPr lang="sk-SK" sz="1000" dirty="0" err="1" smtClean="0"/>
              <a:t>kolečko</a:t>
            </a:r>
            <a:r>
              <a:rPr lang="sk-SK" sz="1000" dirty="0" smtClean="0"/>
              <a:t> </a:t>
            </a:r>
          </a:p>
          <a:p>
            <a:r>
              <a:rPr lang="sk-SK" sz="1000" dirty="0" smtClean="0"/>
              <a:t>Rozhranie</a:t>
            </a:r>
            <a:r>
              <a:rPr lang="sk-SK" sz="1000" dirty="0" smtClean="0"/>
              <a:t>:</a:t>
            </a:r>
          </a:p>
          <a:p>
            <a:r>
              <a:rPr lang="sk-SK" sz="1000" dirty="0" smtClean="0"/>
              <a:t>USB </a:t>
            </a:r>
            <a:r>
              <a:rPr lang="sk-SK" sz="1000" dirty="0" smtClean="0"/>
              <a:t>2.0 (miniatúrne modul) </a:t>
            </a:r>
          </a:p>
          <a:p>
            <a:r>
              <a:rPr lang="sk-SK" sz="1000" dirty="0" smtClean="0"/>
              <a:t>Rozmery</a:t>
            </a:r>
            <a:r>
              <a:rPr lang="sk-SK" sz="1000" dirty="0" smtClean="0"/>
              <a:t>:</a:t>
            </a:r>
          </a:p>
          <a:p>
            <a:r>
              <a:rPr lang="sk-SK" sz="1000" dirty="0" smtClean="0"/>
              <a:t>Myš:111 </a:t>
            </a:r>
            <a:r>
              <a:rPr lang="sk-SK" sz="1000" dirty="0" smtClean="0"/>
              <a:t>× 66 × 37 mm </a:t>
            </a:r>
          </a:p>
          <a:p>
            <a:r>
              <a:rPr lang="sk-SK" sz="1000" dirty="0" smtClean="0"/>
              <a:t>Modul:50 </a:t>
            </a:r>
            <a:r>
              <a:rPr lang="sk-SK" sz="1000" dirty="0" smtClean="0"/>
              <a:t>× 15,6 × 6,5 mm </a:t>
            </a:r>
          </a:p>
          <a:p>
            <a:r>
              <a:rPr lang="sk-SK" sz="1000" dirty="0" smtClean="0"/>
              <a:t>Hmotnosť</a:t>
            </a:r>
            <a:r>
              <a:rPr lang="sk-SK" sz="1000" dirty="0" smtClean="0"/>
              <a:t>:</a:t>
            </a:r>
          </a:p>
          <a:p>
            <a:r>
              <a:rPr lang="sk-SK" sz="1000" dirty="0" smtClean="0"/>
              <a:t>Myš:69 </a:t>
            </a:r>
            <a:r>
              <a:rPr lang="sk-SK" sz="1000" dirty="0" smtClean="0"/>
              <a:t>g </a:t>
            </a:r>
          </a:p>
          <a:p>
            <a:r>
              <a:rPr lang="sk-SK" sz="1000" dirty="0" smtClean="0"/>
              <a:t>Modul:5 </a:t>
            </a:r>
            <a:r>
              <a:rPr lang="sk-SK" sz="1000" dirty="0" smtClean="0"/>
              <a:t>g</a:t>
            </a:r>
          </a:p>
          <a:p>
            <a:r>
              <a:rPr lang="sk-SK" sz="1000" dirty="0" smtClean="0"/>
              <a:t>21,18 EUR</a:t>
            </a:r>
          </a:p>
          <a:p>
            <a:r>
              <a:rPr lang="sk-SK" sz="1000" dirty="0" smtClean="0"/>
              <a:t>Cena vrátane DPH: 	</a:t>
            </a:r>
            <a:r>
              <a:rPr lang="sk-SK" sz="1000" b="1" dirty="0" smtClean="0"/>
              <a:t>25,21 EUR</a:t>
            </a:r>
            <a:endParaRPr lang="sk-SK" sz="1000" b="1" dirty="0"/>
          </a:p>
        </p:txBody>
      </p:sp>
      <p:pic>
        <p:nvPicPr>
          <p:cNvPr id="1028" name="Picture 4" descr="C:\Users\student\Documents\3.F\ImgW.jpeg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836712"/>
            <a:ext cx="2313331" cy="1751335"/>
          </a:xfrm>
          <a:prstGeom prst="rect">
            <a:avLst/>
          </a:prstGeom>
          <a:noFill/>
        </p:spPr>
      </p:pic>
      <p:sp>
        <p:nvSpPr>
          <p:cNvPr id="9" name="Obdĺžnik 8"/>
          <p:cNvSpPr/>
          <p:nvPr/>
        </p:nvSpPr>
        <p:spPr>
          <a:xfrm>
            <a:off x="5652120" y="263691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smtClean="0"/>
              <a:t>HP Wireless Optical Mobile Mouse Mickey </a:t>
            </a:r>
            <a:r>
              <a:rPr lang="en-US" sz="1200" b="1" dirty="0" smtClean="0"/>
              <a:t>č</a:t>
            </a:r>
            <a:r>
              <a:rPr lang="sk-SK" sz="1200" b="1" dirty="0" err="1" smtClean="0"/>
              <a:t>ierna</a:t>
            </a:r>
            <a:r>
              <a:rPr lang="sk-SK" sz="1200" b="1" dirty="0" smtClean="0"/>
              <a:t>  </a:t>
            </a:r>
            <a:endParaRPr lang="sk-SK" sz="1200" b="1" dirty="0"/>
          </a:p>
        </p:txBody>
      </p:sp>
      <p:sp>
        <p:nvSpPr>
          <p:cNvPr id="10" name="Obdĺžnik 9"/>
          <p:cNvSpPr/>
          <p:nvPr/>
        </p:nvSpPr>
        <p:spPr>
          <a:xfrm>
            <a:off x="4572000" y="2996952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sz="1000" dirty="0" smtClean="0"/>
              <a:t>Parametre a špecifikácie:</a:t>
            </a:r>
          </a:p>
          <a:p>
            <a:r>
              <a:rPr lang="sk-SK" sz="1000" dirty="0" smtClean="0"/>
              <a:t>Bezdrôtová optická myš </a:t>
            </a:r>
            <a:r>
              <a:rPr lang="sk-SK" sz="1000" dirty="0" err="1" smtClean="0"/>
              <a:t>Mickey</a:t>
            </a:r>
            <a:r>
              <a:rPr lang="sk-SK" sz="1000" dirty="0" smtClean="0"/>
              <a:t> sa stane vašim spoľahlivým </a:t>
            </a:r>
            <a:r>
              <a:rPr lang="sk-SK" sz="1000" dirty="0" err="1" smtClean="0"/>
              <a:t>pomocníkom.Je</a:t>
            </a:r>
            <a:r>
              <a:rPr lang="sk-SK" sz="1000" dirty="0" smtClean="0"/>
              <a:t> vhodná najmä na cestách, kedy oceníte jej malé rozmery, dlhší prevádzkový rozsah a frekvenciu práce 2,4 </a:t>
            </a:r>
            <a:r>
              <a:rPr lang="sk-SK" sz="1000" dirty="0" err="1" smtClean="0"/>
              <a:t>GHz.Citlivosť</a:t>
            </a:r>
            <a:r>
              <a:rPr lang="sk-SK" sz="1000" dirty="0" smtClean="0"/>
              <a:t> myši si môžete prispôsobiť podľa svojej ľubovôle, pohybuje sa od 1250 do 1750 </a:t>
            </a:r>
            <a:r>
              <a:rPr lang="sk-SK" sz="1000" dirty="0" err="1" smtClean="0"/>
              <a:t>CPI.Prístroj</a:t>
            </a:r>
            <a:r>
              <a:rPr lang="sk-SK" sz="1000" dirty="0" smtClean="0"/>
              <a:t> perfektne funguje na rade </a:t>
            </a:r>
            <a:r>
              <a:rPr lang="sk-SK" sz="1000" dirty="0" err="1" smtClean="0"/>
              <a:t>povrchov.Myš</a:t>
            </a:r>
            <a:r>
              <a:rPr lang="sk-SK" sz="1000" dirty="0" smtClean="0"/>
              <a:t> je vybavená gumenými bočnými stranami a má špeciálny symetrický tvar, takže ponúka pohodlie a kvalitné ovládanie pravákom i </a:t>
            </a:r>
            <a:r>
              <a:rPr lang="sk-SK" sz="1000" dirty="0" err="1" smtClean="0"/>
              <a:t>ľavákom.Obsahuje</a:t>
            </a:r>
            <a:r>
              <a:rPr lang="sk-SK" sz="1000" dirty="0" smtClean="0"/>
              <a:t> dve primárne tlačidlá, koliesko, tlačidlo pre prehliadanie dokumentov a 2,4 GHz bezdrôtový prijímač </a:t>
            </a:r>
            <a:r>
              <a:rPr lang="sk-SK" sz="1000" dirty="0" err="1" smtClean="0"/>
              <a:t>USB.Rolovacie</a:t>
            </a:r>
            <a:r>
              <a:rPr lang="sk-SK" sz="1000" dirty="0" smtClean="0"/>
              <a:t> </a:t>
            </a:r>
            <a:r>
              <a:rPr lang="sk-SK" sz="1000" dirty="0" err="1" smtClean="0"/>
              <a:t>kolečko</a:t>
            </a:r>
            <a:r>
              <a:rPr lang="sk-SK" sz="1000" dirty="0" smtClean="0"/>
              <a:t> s hladkým chodom a gumovú strednou časťou ponúka jemný a bezpečný posun vo všetkých </a:t>
            </a:r>
            <a:r>
              <a:rPr lang="sk-SK" sz="1000" dirty="0" err="1" smtClean="0"/>
              <a:t>smeroch.Mikropřijímač</a:t>
            </a:r>
            <a:r>
              <a:rPr lang="sk-SK" sz="1000" dirty="0" smtClean="0"/>
              <a:t> je veľmi malý a možno ho uložiť do vnútornej časti myši alebo ponechať pripojený k </a:t>
            </a:r>
            <a:r>
              <a:rPr lang="sk-SK" sz="1000" dirty="0" err="1" smtClean="0"/>
              <a:t>notebooku.Túto</a:t>
            </a:r>
            <a:r>
              <a:rPr lang="sk-SK" sz="1000" dirty="0" smtClean="0"/>
              <a:t> vlastnosť uvíta asi každý z nás, čo občas niekde niečo odloží, ale ťažko to potom </a:t>
            </a:r>
            <a:r>
              <a:rPr lang="sk-SK" sz="1000" dirty="0" err="1" smtClean="0"/>
              <a:t>nachádza.Myš</a:t>
            </a:r>
            <a:r>
              <a:rPr lang="sk-SK" sz="1000" dirty="0" smtClean="0"/>
              <a:t> má čiernu farbu.</a:t>
            </a:r>
          </a:p>
          <a:p>
            <a:r>
              <a:rPr lang="sk-SK" sz="1000" dirty="0" smtClean="0"/>
              <a:t>Typ </a:t>
            </a:r>
            <a:r>
              <a:rPr lang="sk-SK" sz="1000" dirty="0" smtClean="0"/>
              <a:t>myši:</a:t>
            </a:r>
          </a:p>
          <a:p>
            <a:r>
              <a:rPr lang="sk-SK" sz="1000" dirty="0" err="1" smtClean="0"/>
              <a:t>Bezdrátová</a:t>
            </a:r>
            <a:r>
              <a:rPr lang="sk-SK" sz="1000" dirty="0" smtClean="0"/>
              <a:t> </a:t>
            </a:r>
            <a:r>
              <a:rPr lang="sk-SK" sz="1000" dirty="0" smtClean="0"/>
              <a:t>optická </a:t>
            </a:r>
          </a:p>
          <a:p>
            <a:r>
              <a:rPr lang="sk-SK" sz="1000" dirty="0" smtClean="0"/>
              <a:t>Frekvencia</a:t>
            </a:r>
            <a:r>
              <a:rPr lang="sk-SK" sz="1000" dirty="0" smtClean="0"/>
              <a:t>:</a:t>
            </a:r>
          </a:p>
          <a:p>
            <a:r>
              <a:rPr lang="sk-SK" sz="1000" dirty="0" smtClean="0"/>
              <a:t>2,4 </a:t>
            </a:r>
            <a:r>
              <a:rPr lang="sk-SK" sz="1000" dirty="0" smtClean="0"/>
              <a:t>GHz </a:t>
            </a:r>
          </a:p>
          <a:p>
            <a:r>
              <a:rPr lang="sk-SK" sz="1000" dirty="0" smtClean="0"/>
              <a:t>Tlačidlá</a:t>
            </a:r>
            <a:r>
              <a:rPr lang="sk-SK" sz="1000" dirty="0" smtClean="0"/>
              <a:t>:</a:t>
            </a:r>
          </a:p>
          <a:p>
            <a:r>
              <a:rPr lang="sk-SK" sz="1000" dirty="0" smtClean="0"/>
              <a:t>2 </a:t>
            </a:r>
            <a:r>
              <a:rPr lang="sk-SK" sz="1000" dirty="0" smtClean="0"/>
              <a:t>primárne tlačidlá </a:t>
            </a:r>
          </a:p>
          <a:p>
            <a:r>
              <a:rPr lang="sk-SK" sz="1000" dirty="0" smtClean="0"/>
              <a:t>Rolovacie </a:t>
            </a:r>
            <a:r>
              <a:rPr lang="sk-SK" sz="1000" dirty="0" smtClean="0"/>
              <a:t>koliesko </a:t>
            </a:r>
          </a:p>
          <a:p>
            <a:r>
              <a:rPr lang="sk-SK" sz="1000" dirty="0" smtClean="0"/>
              <a:t>Tlačidlo </a:t>
            </a:r>
            <a:r>
              <a:rPr lang="sk-SK" sz="1000" dirty="0" smtClean="0"/>
              <a:t>pre prehliadanie dokumentov </a:t>
            </a:r>
          </a:p>
          <a:p>
            <a:r>
              <a:rPr lang="sk-SK" sz="1000" dirty="0" smtClean="0"/>
              <a:t>Citlivosť</a:t>
            </a:r>
            <a:r>
              <a:rPr lang="sk-SK" sz="1000" dirty="0" smtClean="0"/>
              <a:t>:</a:t>
            </a:r>
          </a:p>
          <a:p>
            <a:r>
              <a:rPr lang="sk-SK" sz="1000" dirty="0" smtClean="0"/>
              <a:t>1250 </a:t>
            </a:r>
            <a:r>
              <a:rPr lang="sk-SK" sz="1000" dirty="0" smtClean="0"/>
              <a:t>- 1750 CPI</a:t>
            </a:r>
          </a:p>
          <a:p>
            <a:r>
              <a:rPr lang="sk-SK" sz="1000" dirty="0" smtClean="0"/>
              <a:t>22,41 EUR</a:t>
            </a:r>
          </a:p>
          <a:p>
            <a:r>
              <a:rPr lang="sk-SK" sz="1000" dirty="0" smtClean="0"/>
              <a:t>Cena vrátane DPH: 	</a:t>
            </a:r>
            <a:r>
              <a:rPr lang="sk-SK" sz="1000" b="1" dirty="0" smtClean="0"/>
              <a:t>26,67 EUR</a:t>
            </a:r>
            <a:endParaRPr lang="sk-SK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hp-logo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914528" cy="743054"/>
          </a:xfrm>
          <a:prstGeom prst="rect">
            <a:avLst/>
          </a:prstGeom>
        </p:spPr>
      </p:pic>
      <p:pic>
        <p:nvPicPr>
          <p:cNvPr id="2051" name="Picture 3" descr="C:\Users\student\Documents\3.F\f52017f4747d348d6179aa18f260c92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2172221" cy="1556565"/>
          </a:xfrm>
          <a:prstGeom prst="rect">
            <a:avLst/>
          </a:prstGeom>
          <a:noFill/>
        </p:spPr>
      </p:pic>
      <p:sp>
        <p:nvSpPr>
          <p:cNvPr id="5" name="BlokTextu 4"/>
          <p:cNvSpPr txBox="1"/>
          <p:nvPr/>
        </p:nvSpPr>
        <p:spPr>
          <a:xfrm>
            <a:off x="2483768" y="188640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Príslušenstvo  </a:t>
            </a:r>
            <a:endParaRPr lang="sk-SK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251520" y="2420888"/>
            <a:ext cx="28083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200" b="1" dirty="0" smtClean="0"/>
              <a:t>HP </a:t>
            </a:r>
            <a:r>
              <a:rPr lang="sk-SK" sz="1200" b="1" dirty="0" err="1" smtClean="0"/>
              <a:t>ProCurve</a:t>
            </a:r>
            <a:r>
              <a:rPr lang="sk-SK" sz="1200" b="1" dirty="0" smtClean="0"/>
              <a:t> 10AG WW</a:t>
            </a:r>
          </a:p>
          <a:p>
            <a:endParaRPr lang="sk-SK" sz="1000" dirty="0" smtClean="0"/>
          </a:p>
          <a:p>
            <a:r>
              <a:rPr lang="sk-SK" sz="1000" dirty="0" smtClean="0"/>
              <a:t>Technické </a:t>
            </a:r>
            <a:r>
              <a:rPr lang="sk-SK" sz="1000" dirty="0" err="1" smtClean="0"/>
              <a:t>funkce</a:t>
            </a:r>
            <a:endParaRPr lang="sk-SK" sz="1000" dirty="0" smtClean="0"/>
          </a:p>
          <a:p>
            <a:endParaRPr lang="sk-SK" sz="1000" dirty="0" smtClean="0"/>
          </a:p>
          <a:p>
            <a:r>
              <a:rPr lang="sk-SK" sz="1000" dirty="0" smtClean="0"/>
              <a:t>Externí vstupní/výstupní porty * 1 RJ-45 </a:t>
            </a:r>
            <a:r>
              <a:rPr lang="sk-SK" sz="1000" dirty="0" err="1" smtClean="0"/>
              <a:t>auto-sensing</a:t>
            </a:r>
            <a:r>
              <a:rPr lang="sk-SK" sz="1000" dirty="0" smtClean="0"/>
              <a:t> 10/100 port (IEEE 802.3 Type 10Base-T, IEEE 802.3u Type 100Base-TX)</a:t>
            </a:r>
          </a:p>
          <a:p>
            <a:endParaRPr lang="sk-SK" sz="1000" dirty="0" smtClean="0"/>
          </a:p>
          <a:p>
            <a:r>
              <a:rPr lang="sk-SK" sz="1000" dirty="0" err="1" smtClean="0"/>
              <a:t>Paměť</a:t>
            </a:r>
            <a:r>
              <a:rPr lang="sk-SK" sz="1000" dirty="0" smtClean="0"/>
              <a:t> a procesor * MIPS 4000 </a:t>
            </a:r>
            <a:r>
              <a:rPr lang="sk-SK" sz="1000" dirty="0" err="1" smtClean="0"/>
              <a:t>at</a:t>
            </a:r>
            <a:r>
              <a:rPr lang="sk-SK" sz="1000" dirty="0" smtClean="0"/>
              <a:t> 220 MHz, 16 MB SDRAM, 2 MB </a:t>
            </a:r>
            <a:r>
              <a:rPr lang="sk-SK" sz="1000" dirty="0" err="1" smtClean="0"/>
              <a:t>flash</a:t>
            </a:r>
            <a:r>
              <a:rPr lang="sk-SK" sz="1000" dirty="0" smtClean="0"/>
              <a:t> ROM</a:t>
            </a:r>
          </a:p>
          <a:p>
            <a:endParaRPr lang="sk-SK" sz="1000" dirty="0" smtClean="0"/>
          </a:p>
          <a:p>
            <a:r>
              <a:rPr lang="sk-SK" sz="1000" dirty="0" err="1" smtClean="0"/>
              <a:t>Funkce</a:t>
            </a:r>
            <a:r>
              <a:rPr lang="sk-SK" sz="1000" dirty="0" smtClean="0"/>
              <a:t> správy * </a:t>
            </a:r>
            <a:r>
              <a:rPr lang="sk-SK" sz="1000" dirty="0" err="1" smtClean="0"/>
              <a:t>ProCurve</a:t>
            </a:r>
            <a:r>
              <a:rPr lang="sk-SK" sz="1000" dirty="0" smtClean="0"/>
              <a:t> </a:t>
            </a:r>
            <a:r>
              <a:rPr lang="sk-SK" sz="1000" dirty="0" err="1" smtClean="0"/>
              <a:t>Manager</a:t>
            </a:r>
            <a:r>
              <a:rPr lang="sk-SK" sz="1000" dirty="0" smtClean="0"/>
              <a:t>; Web </a:t>
            </a:r>
            <a:r>
              <a:rPr lang="sk-SK" sz="1000" dirty="0" err="1" smtClean="0"/>
              <a:t>browser</a:t>
            </a:r>
            <a:endParaRPr lang="sk-SK" sz="1000" dirty="0" smtClean="0"/>
          </a:p>
          <a:p>
            <a:endParaRPr lang="sk-SK" sz="1000" dirty="0" smtClean="0"/>
          </a:p>
          <a:p>
            <a:r>
              <a:rPr lang="sk-SK" sz="1000" dirty="0" err="1" smtClean="0"/>
              <a:t>Komunikace</a:t>
            </a:r>
            <a:r>
              <a:rPr lang="sk-SK" sz="1000" dirty="0" smtClean="0"/>
              <a:t> * IEEE 802.3 Type 10BASE-T; IEEE 802.3af </a:t>
            </a:r>
            <a:r>
              <a:rPr lang="sk-SK" sz="1000" dirty="0" err="1" smtClean="0"/>
              <a:t>Power</a:t>
            </a:r>
            <a:r>
              <a:rPr lang="sk-SK" sz="1000" dirty="0" smtClean="0"/>
              <a:t> over </a:t>
            </a:r>
            <a:r>
              <a:rPr lang="sk-SK" sz="1000" dirty="0" err="1" smtClean="0"/>
              <a:t>Ethernet</a:t>
            </a:r>
            <a:r>
              <a:rPr lang="sk-SK" sz="1000" dirty="0" smtClean="0"/>
              <a:t>; IEEE 802.3u 100BASE-X; IEEE 802.11a </a:t>
            </a:r>
            <a:r>
              <a:rPr lang="sk-SK" sz="1000" dirty="0" err="1" smtClean="0"/>
              <a:t>High</a:t>
            </a:r>
            <a:r>
              <a:rPr lang="sk-SK" sz="1000" dirty="0" smtClean="0"/>
              <a:t> </a:t>
            </a:r>
            <a:r>
              <a:rPr lang="sk-SK" sz="1000" dirty="0" err="1" smtClean="0"/>
              <a:t>Speed</a:t>
            </a:r>
            <a:r>
              <a:rPr lang="sk-SK" sz="1000" dirty="0" smtClean="0"/>
              <a:t> </a:t>
            </a:r>
            <a:r>
              <a:rPr lang="sk-SK" sz="1000" dirty="0" err="1" smtClean="0"/>
              <a:t>Physical</a:t>
            </a:r>
            <a:r>
              <a:rPr lang="sk-SK" sz="1000" dirty="0" smtClean="0"/>
              <a:t> </a:t>
            </a:r>
            <a:r>
              <a:rPr lang="sk-SK" sz="1000" dirty="0" err="1" smtClean="0"/>
              <a:t>Layer</a:t>
            </a:r>
            <a:r>
              <a:rPr lang="sk-SK" sz="1000" dirty="0" smtClean="0"/>
              <a:t> in </a:t>
            </a:r>
            <a:r>
              <a:rPr lang="sk-SK" sz="1000" dirty="0" err="1" smtClean="0"/>
              <a:t>the</a:t>
            </a:r>
            <a:r>
              <a:rPr lang="sk-SK" sz="1000" dirty="0" smtClean="0"/>
              <a:t> 5 GHz </a:t>
            </a:r>
            <a:r>
              <a:rPr lang="sk-SK" sz="1000" dirty="0" err="1" smtClean="0"/>
              <a:t>Band</a:t>
            </a:r>
            <a:r>
              <a:rPr lang="sk-SK" sz="1000" dirty="0" smtClean="0"/>
              <a:t>; IEEE 802.11b </a:t>
            </a:r>
            <a:r>
              <a:rPr lang="sk-SK" sz="1000" dirty="0" err="1" smtClean="0"/>
              <a:t>Higher-Speed</a:t>
            </a:r>
            <a:endParaRPr lang="sk-SK" sz="1000" dirty="0" smtClean="0"/>
          </a:p>
          <a:p>
            <a:r>
              <a:rPr lang="sk-SK" sz="1000" b="1" dirty="0" smtClean="0"/>
              <a:t>140,49 €</a:t>
            </a:r>
            <a:endParaRPr lang="sk-SK" sz="1000" b="1" dirty="0"/>
          </a:p>
        </p:txBody>
      </p:sp>
      <p:pic>
        <p:nvPicPr>
          <p:cNvPr id="2052" name="Picture 4" descr="C:\Users\student\Documents\3.F\f5be5ee12401bf9047883cf28d31d9a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196752"/>
            <a:ext cx="2287677" cy="690364"/>
          </a:xfrm>
          <a:prstGeom prst="rect">
            <a:avLst/>
          </a:prstGeom>
          <a:noFill/>
        </p:spPr>
      </p:pic>
      <p:sp>
        <p:nvSpPr>
          <p:cNvPr id="8" name="Obdĺžnik 7"/>
          <p:cNvSpPr/>
          <p:nvPr/>
        </p:nvSpPr>
        <p:spPr>
          <a:xfrm>
            <a:off x="3635896" y="1988840"/>
            <a:ext cx="525658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200" b="1" dirty="0" smtClean="0"/>
              <a:t>HP Speaker Bar</a:t>
            </a:r>
          </a:p>
          <a:p>
            <a:r>
              <a:rPr lang="sk-SK" sz="1000" dirty="0" smtClean="0"/>
              <a:t>Plochý panel HP s dvomi reproduktormi, upevniteľný na monitor</a:t>
            </a:r>
          </a:p>
          <a:p>
            <a:endParaRPr lang="sk-SK" sz="1000" dirty="0" smtClean="0"/>
          </a:p>
          <a:p>
            <a:r>
              <a:rPr lang="sk-SK" sz="1000" dirty="0" smtClean="0"/>
              <a:t>Popis produktu</a:t>
            </a:r>
          </a:p>
          <a:p>
            <a:endParaRPr lang="sk-SK" sz="1000" dirty="0" smtClean="0"/>
          </a:p>
          <a:p>
            <a:r>
              <a:rPr lang="sk-SK" sz="1000" dirty="0" smtClean="0"/>
              <a:t>S efektom plynulého prechodu ho pripojte na spodnú časť monitora, aby ste disponovali úplnou multimediálnou výbavou vrátane stereo reproduktorov s úplným zvukovým rozsahom a externým vstupom pre slúchadlá.</a:t>
            </a:r>
          </a:p>
          <a:p>
            <a:r>
              <a:rPr lang="sk-SK" sz="1000" b="1" dirty="0" smtClean="0"/>
              <a:t>14,84 €</a:t>
            </a:r>
            <a:endParaRPr lang="sk-SK" sz="1000" b="1" dirty="0"/>
          </a:p>
        </p:txBody>
      </p:sp>
      <p:pic>
        <p:nvPicPr>
          <p:cNvPr id="2053" name="Picture 5" descr="C:\Users\student\Documents\3.F\112120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3645024"/>
            <a:ext cx="2351131" cy="790352"/>
          </a:xfrm>
          <a:prstGeom prst="rect">
            <a:avLst/>
          </a:prstGeom>
          <a:noFill/>
        </p:spPr>
      </p:pic>
      <p:sp>
        <p:nvSpPr>
          <p:cNvPr id="10" name="Obdĺžnik 9"/>
          <p:cNvSpPr/>
          <p:nvPr/>
        </p:nvSpPr>
        <p:spPr>
          <a:xfrm>
            <a:off x="3779912" y="4437112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sz="1200" b="1" dirty="0" smtClean="0"/>
              <a:t>HP Mobile Audio </a:t>
            </a:r>
            <a:r>
              <a:rPr lang="sk-SK" sz="1200" b="1" dirty="0" err="1" smtClean="0"/>
              <a:t>Speakers</a:t>
            </a:r>
            <a:endParaRPr lang="sk-SK" sz="1200" b="1" dirty="0" smtClean="0"/>
          </a:p>
          <a:p>
            <a:endParaRPr lang="sk-SK" dirty="0" smtClean="0"/>
          </a:p>
          <a:p>
            <a:r>
              <a:rPr lang="sk-SK" sz="1000" dirty="0" err="1" smtClean="0"/>
              <a:t>Overview</a:t>
            </a:r>
            <a:endParaRPr lang="sk-SK" sz="1000" dirty="0" smtClean="0"/>
          </a:p>
          <a:p>
            <a:r>
              <a:rPr lang="sk-SK" sz="1000" dirty="0" smtClean="0"/>
              <a:t>Kompaktné a ľahké mobilné reproduktory HP boli navrhnuté s dôrazom na ľahkú prenosnosť a optimálnu stereofónny počúvanie diskov DVD ',' CD a digitalizovaného zvuku. Užívateľom notebookov poskytujú výrazný zvuk vo vysokej kvalite.</a:t>
            </a:r>
          </a:p>
          <a:p>
            <a:r>
              <a:rPr lang="sk-SK" sz="1000" dirty="0" err="1" smtClean="0"/>
              <a:t>Features</a:t>
            </a:r>
            <a:endParaRPr lang="sk-SK" sz="1000" dirty="0" smtClean="0"/>
          </a:p>
          <a:p>
            <a:r>
              <a:rPr lang="sk-SK" sz="1000" dirty="0" smtClean="0"/>
              <a:t>• Ľahké a prenosné</a:t>
            </a:r>
          </a:p>
          <a:p>
            <a:r>
              <a:rPr lang="sk-SK" sz="1000" dirty="0" smtClean="0"/>
              <a:t>• </a:t>
            </a:r>
            <a:r>
              <a:rPr lang="sk-SK" sz="1000" dirty="0" smtClean="0"/>
              <a:t>Napájanie USB.</a:t>
            </a:r>
          </a:p>
          <a:p>
            <a:r>
              <a:rPr lang="sk-SK" sz="1000" dirty="0" smtClean="0"/>
              <a:t>• </a:t>
            </a:r>
            <a:r>
              <a:rPr lang="sk-SK" sz="1000" dirty="0" smtClean="0"/>
              <a:t>Dodáva sa s praktickým puzdrom.</a:t>
            </a:r>
          </a:p>
          <a:p>
            <a:endParaRPr lang="sk-SK" sz="1000" b="1" dirty="0" smtClean="0"/>
          </a:p>
          <a:p>
            <a:r>
              <a:rPr lang="sk-SK" sz="1000" b="1" dirty="0" smtClean="0"/>
              <a:t> </a:t>
            </a:r>
            <a:r>
              <a:rPr lang="sk-SK" sz="1000" b="1" dirty="0" smtClean="0"/>
              <a:t>                                                                                   25.92 </a:t>
            </a:r>
            <a:r>
              <a:rPr lang="sk-SK" sz="1000" b="1" dirty="0" smtClean="0"/>
              <a:t>€</a:t>
            </a:r>
            <a:endParaRPr lang="sk-SK" sz="1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hp-logo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914528" cy="743054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2483768" y="188640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Kontak</a:t>
            </a:r>
            <a:r>
              <a:rPr lang="sk-SK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na našu firmu   </a:t>
            </a:r>
            <a:endParaRPr lang="sk-SK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179512" y="980728"/>
            <a:ext cx="5040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dirty="0" err="1" smtClean="0"/>
              <a:t>Hp</a:t>
            </a:r>
            <a:r>
              <a:rPr lang="sk-SK" b="1" dirty="0" smtClean="0"/>
              <a:t> </a:t>
            </a:r>
            <a:r>
              <a:rPr lang="sk-SK" b="1" dirty="0" err="1" smtClean="0"/>
              <a:t>hewlett-packard</a:t>
            </a:r>
            <a:endParaRPr lang="sk-SK" b="1" dirty="0" smtClean="0"/>
          </a:p>
          <a:p>
            <a:r>
              <a:rPr lang="sk-SK" b="1" dirty="0" err="1" smtClean="0"/>
              <a:t>Walkerova</a:t>
            </a:r>
            <a:r>
              <a:rPr lang="sk-SK" b="1" dirty="0" smtClean="0"/>
              <a:t>  </a:t>
            </a:r>
            <a:r>
              <a:rPr lang="sk-SK" b="1" dirty="0" smtClean="0"/>
              <a:t>1111/11, 111  11 Texas </a:t>
            </a:r>
            <a:r>
              <a:rPr lang="sk-SK" b="1" dirty="0" err="1" smtClean="0"/>
              <a:t>Ranger</a:t>
            </a:r>
            <a:endParaRPr lang="sk-SK" dirty="0"/>
          </a:p>
        </p:txBody>
      </p:sp>
      <p:sp>
        <p:nvSpPr>
          <p:cNvPr id="8" name="Obdĺžnik 7"/>
          <p:cNvSpPr/>
          <p:nvPr/>
        </p:nvSpPr>
        <p:spPr>
          <a:xfrm>
            <a:off x="251520" y="2060848"/>
            <a:ext cx="35557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Telefón	                </a:t>
            </a:r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  <a:r>
              <a:rPr lang="sk-SK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Telefón</a:t>
            </a:r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/Fax</a:t>
            </a:r>
          </a:p>
          <a:p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0911123456       	</a:t>
            </a:r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0123/456 </a:t>
            </a:r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78 9</a:t>
            </a:r>
            <a:endParaRPr lang="sk-SK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sk-SK" dirty="0"/>
          </a:p>
        </p:txBody>
      </p:sp>
      <p:sp>
        <p:nvSpPr>
          <p:cNvPr id="9" name="Obdĺžnik 8"/>
          <p:cNvSpPr/>
          <p:nvPr/>
        </p:nvSpPr>
        <p:spPr>
          <a:xfrm>
            <a:off x="5076056" y="980728"/>
            <a:ext cx="3877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Registrácia</a:t>
            </a:r>
            <a:endParaRPr lang="sk-SK" b="1" dirty="0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sk-SK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OR </a:t>
            </a:r>
            <a:r>
              <a:rPr lang="sk-SK" b="1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Okr</a:t>
            </a:r>
            <a:r>
              <a:rPr lang="sk-SK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. súdu Texas, USA, 111/C 	</a:t>
            </a:r>
            <a:endParaRPr lang="sk-SK" b="1" dirty="0"/>
          </a:p>
        </p:txBody>
      </p:sp>
      <p:sp>
        <p:nvSpPr>
          <p:cNvPr id="10" name="Obdĺžnik 9"/>
          <p:cNvSpPr/>
          <p:nvPr/>
        </p:nvSpPr>
        <p:spPr>
          <a:xfrm>
            <a:off x="1907704" y="3284984"/>
            <a:ext cx="45801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Bankové spojenie	</a:t>
            </a:r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IČO</a:t>
            </a:r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DIČ</a:t>
            </a:r>
          </a:p>
          <a:p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110231112120/0123   1230111</a:t>
            </a:r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	123456</a:t>
            </a:r>
            <a:endParaRPr lang="sk-SK" b="1" dirty="0"/>
          </a:p>
        </p:txBody>
      </p:sp>
      <p:sp>
        <p:nvSpPr>
          <p:cNvPr id="11" name="Obdĺžnik 10"/>
          <p:cNvSpPr/>
          <p:nvPr/>
        </p:nvSpPr>
        <p:spPr>
          <a:xfrm>
            <a:off x="5148064" y="2132856"/>
            <a:ext cx="34462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e-mail	</a:t>
            </a:r>
            <a:r>
              <a:rPr lang="sk-SK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WWW stránka</a:t>
            </a:r>
          </a:p>
          <a:p>
            <a:r>
              <a:rPr lang="sk-SK" b="1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noriss@hp.com</a:t>
            </a:r>
            <a:r>
              <a:rPr lang="sk-SK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sk-SK" b="1" u="sng" dirty="0" err="1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www.hp.com</a:t>
            </a:r>
            <a:endParaRPr lang="sk-SK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sk-SK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1441</Words>
  <Application>Microsoft Office PowerPoint</Application>
  <PresentationFormat>Prezentácia na obrazovke (4:3)</PresentationFormat>
  <Paragraphs>224</Paragraphs>
  <Slides>8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9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student</dc:creator>
  <cp:lastModifiedBy>student</cp:lastModifiedBy>
  <cp:revision>18</cp:revision>
  <dcterms:created xsi:type="dcterms:W3CDTF">2010-10-05T09:59:24Z</dcterms:created>
  <dcterms:modified xsi:type="dcterms:W3CDTF">2010-11-08T12:20:42Z</dcterms:modified>
</cp:coreProperties>
</file>